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57" r:id="rId6"/>
    <p:sldId id="259" r:id="rId7"/>
    <p:sldId id="261" r:id="rId8"/>
    <p:sldId id="263" r:id="rId9"/>
    <p:sldId id="266" r:id="rId10"/>
    <p:sldId id="267" r:id="rId11"/>
    <p:sldId id="268" r:id="rId12"/>
    <p:sldId id="264" r:id="rId13"/>
    <p:sldId id="265" r:id="rId14"/>
  </p:sldIdLst>
  <p:sldSz cx="18288000" cy="10287000"/>
  <p:notesSz cx="6858000" cy="9144000"/>
  <p:embeddedFontLst>
    <p:embeddedFont>
      <p:font typeface="Poppins Semi-Bold" panose="020B0604020202020204" charset="0"/>
      <p:regular r:id="rId15"/>
    </p:embeddedFont>
    <p:embeddedFont>
      <p:font typeface="Eastman Condensed" panose="020B0604020202020204" charset="0"/>
      <p:regular r:id="rId16"/>
    </p:embeddedFont>
    <p:embeddedFont>
      <p:font typeface="Poppins Extra-Light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Eastman Condensed Bold" panose="020B0604020202020204" charset="0"/>
      <p:regular r:id="rId22"/>
    </p:embeddedFont>
    <p:embeddedFont>
      <p:font typeface="Poppin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60" d="100"/>
          <a:sy n="60" d="100"/>
        </p:scale>
        <p:origin x="-8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1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rot="2700000">
            <a:off x="9948473" y="7481219"/>
            <a:ext cx="7343274" cy="1275894"/>
          </a:xfrm>
          <a:custGeom>
            <a:avLst/>
            <a:gdLst/>
            <a:ahLst/>
            <a:cxnLst/>
            <a:rect l="l" t="t" r="r" b="b"/>
            <a:pathLst>
              <a:path w="7343274" h="1275894">
                <a:moveTo>
                  <a:pt x="0" y="0"/>
                </a:moveTo>
                <a:lnTo>
                  <a:pt x="7343274" y="0"/>
                </a:lnTo>
                <a:lnTo>
                  <a:pt x="7343274" y="1275894"/>
                </a:lnTo>
                <a:lnTo>
                  <a:pt x="0" y="1275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8011752">
            <a:off x="10013239" y="2038359"/>
            <a:ext cx="7343274" cy="1275894"/>
          </a:xfrm>
          <a:custGeom>
            <a:avLst/>
            <a:gdLst/>
            <a:ahLst/>
            <a:cxnLst/>
            <a:rect l="l" t="t" r="r" b="b"/>
            <a:pathLst>
              <a:path w="7343274" h="1275894">
                <a:moveTo>
                  <a:pt x="0" y="0"/>
                </a:moveTo>
                <a:lnTo>
                  <a:pt x="7343274" y="0"/>
                </a:lnTo>
                <a:lnTo>
                  <a:pt x="7343274" y="1275894"/>
                </a:lnTo>
                <a:lnTo>
                  <a:pt x="0" y="1275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3231454">
            <a:off x="9329869" y="1045639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1" y="0"/>
                </a:lnTo>
                <a:lnTo>
                  <a:pt x="3664361" y="636682"/>
                </a:lnTo>
                <a:lnTo>
                  <a:pt x="0" y="6366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999928">
            <a:off x="9103857" y="8798125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0" y="0"/>
                </a:lnTo>
                <a:lnTo>
                  <a:pt x="3664360" y="636683"/>
                </a:lnTo>
                <a:lnTo>
                  <a:pt x="0" y="636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718907" y="7417448"/>
            <a:ext cx="7411955" cy="4109746"/>
            <a:chOff x="0" y="0"/>
            <a:chExt cx="1282654" cy="711200"/>
          </a:xfrm>
        </p:grpSpPr>
        <p:sp>
          <p:nvSpPr>
            <p:cNvPr id="9" name="Freeform 9"/>
            <p:cNvSpPr/>
            <p:nvPr/>
          </p:nvSpPr>
          <p:spPr>
            <a:xfrm>
              <a:off x="36535" y="29269"/>
              <a:ext cx="1209583" cy="681931"/>
            </a:xfrm>
            <a:custGeom>
              <a:avLst/>
              <a:gdLst/>
              <a:ahLst/>
              <a:cxnLst/>
              <a:rect l="l" t="t" r="r" b="b"/>
              <a:pathLst>
                <a:path w="1209583" h="681931">
                  <a:moveTo>
                    <a:pt x="648860" y="19601"/>
                  </a:moveTo>
                  <a:lnTo>
                    <a:pt x="1202051" y="633061"/>
                  </a:lnTo>
                  <a:cubicBezTo>
                    <a:pt x="1209795" y="641649"/>
                    <a:pt x="1211757" y="653991"/>
                    <a:pt x="1207057" y="664557"/>
                  </a:cubicBezTo>
                  <a:cubicBezTo>
                    <a:pt x="1202358" y="675123"/>
                    <a:pt x="1191878" y="681931"/>
                    <a:pt x="1180314" y="681931"/>
                  </a:cubicBezTo>
                  <a:lnTo>
                    <a:pt x="29270" y="681931"/>
                  </a:lnTo>
                  <a:cubicBezTo>
                    <a:pt x="17706" y="681931"/>
                    <a:pt x="7226" y="675123"/>
                    <a:pt x="2527" y="664557"/>
                  </a:cubicBezTo>
                  <a:cubicBezTo>
                    <a:pt x="-2173" y="653991"/>
                    <a:pt x="-211" y="641649"/>
                    <a:pt x="7533" y="633061"/>
                  </a:cubicBezTo>
                  <a:lnTo>
                    <a:pt x="560724" y="19601"/>
                  </a:lnTo>
                  <a:cubicBezTo>
                    <a:pt x="571976" y="7123"/>
                    <a:pt x="587990" y="0"/>
                    <a:pt x="604792" y="0"/>
                  </a:cubicBezTo>
                  <a:cubicBezTo>
                    <a:pt x="621594" y="0"/>
                    <a:pt x="637608" y="7123"/>
                    <a:pt x="648860" y="19601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200415" y="349250"/>
              <a:ext cx="881825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09821" y="-2864062"/>
            <a:ext cx="17961240" cy="1669437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9209" y="19209"/>
              <a:ext cx="774382" cy="774382"/>
            </a:xfrm>
            <a:custGeom>
              <a:avLst/>
              <a:gdLst/>
              <a:ahLst/>
              <a:cxnLst/>
              <a:rect l="l" t="t" r="r" b="b"/>
              <a:pathLst>
                <a:path w="774382" h="774382">
                  <a:moveTo>
                    <a:pt x="419983" y="13583"/>
                  </a:moveTo>
                  <a:lnTo>
                    <a:pt x="760799" y="354399"/>
                  </a:lnTo>
                  <a:cubicBezTo>
                    <a:pt x="778910" y="372510"/>
                    <a:pt x="778910" y="401872"/>
                    <a:pt x="760799" y="419983"/>
                  </a:cubicBezTo>
                  <a:lnTo>
                    <a:pt x="419983" y="760799"/>
                  </a:lnTo>
                  <a:cubicBezTo>
                    <a:pt x="401872" y="778910"/>
                    <a:pt x="372510" y="778910"/>
                    <a:pt x="354399" y="760799"/>
                  </a:cubicBezTo>
                  <a:lnTo>
                    <a:pt x="13583" y="419983"/>
                  </a:lnTo>
                  <a:cubicBezTo>
                    <a:pt x="-4528" y="401872"/>
                    <a:pt x="-4528" y="372510"/>
                    <a:pt x="13583" y="354399"/>
                  </a:cubicBezTo>
                  <a:lnTo>
                    <a:pt x="354399" y="13583"/>
                  </a:lnTo>
                  <a:cubicBezTo>
                    <a:pt x="372510" y="-4528"/>
                    <a:pt x="401872" y="-4528"/>
                    <a:pt x="419983" y="1358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7971770">
            <a:off x="14898479" y="7308982"/>
            <a:ext cx="5231354" cy="2031953"/>
            <a:chOff x="0" y="0"/>
            <a:chExt cx="1377805" cy="5351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77805" cy="535165"/>
            </a:xfrm>
            <a:custGeom>
              <a:avLst/>
              <a:gdLst/>
              <a:ahLst/>
              <a:cxnLst/>
              <a:rect l="l" t="t" r="r" b="b"/>
              <a:pathLst>
                <a:path w="1377805" h="535165">
                  <a:moveTo>
                    <a:pt x="1174605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174605" y="535165"/>
                  </a:lnTo>
                  <a:lnTo>
                    <a:pt x="1377805" y="267582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1263505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7944222">
            <a:off x="15130106" y="1486209"/>
            <a:ext cx="5231354" cy="2061509"/>
            <a:chOff x="0" y="0"/>
            <a:chExt cx="1377805" cy="54294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77805" cy="542949"/>
            </a:xfrm>
            <a:custGeom>
              <a:avLst/>
              <a:gdLst/>
              <a:ahLst/>
              <a:cxnLst/>
              <a:rect l="l" t="t" r="r" b="b"/>
              <a:pathLst>
                <a:path w="1377805" h="542949">
                  <a:moveTo>
                    <a:pt x="1174605" y="0"/>
                  </a:moveTo>
                  <a:lnTo>
                    <a:pt x="0" y="0"/>
                  </a:lnTo>
                  <a:lnTo>
                    <a:pt x="0" y="542949"/>
                  </a:lnTo>
                  <a:lnTo>
                    <a:pt x="1174605" y="542949"/>
                  </a:lnTo>
                  <a:lnTo>
                    <a:pt x="1377805" y="271474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0" y="19050"/>
              <a:ext cx="1263505" cy="5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725174" y="1526741"/>
            <a:ext cx="7731559" cy="7731559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30693" y="30693"/>
              <a:ext cx="751414" cy="751414"/>
            </a:xfrm>
            <a:custGeom>
              <a:avLst/>
              <a:gdLst/>
              <a:ahLst/>
              <a:cxnLst/>
              <a:rect l="l" t="t" r="r" b="b"/>
              <a:pathLst>
                <a:path w="751414" h="751414">
                  <a:moveTo>
                    <a:pt x="428103" y="21703"/>
                  </a:moveTo>
                  <a:lnTo>
                    <a:pt x="729711" y="323311"/>
                  </a:lnTo>
                  <a:cubicBezTo>
                    <a:pt x="743607" y="337207"/>
                    <a:pt x="751414" y="356055"/>
                    <a:pt x="751414" y="375707"/>
                  </a:cubicBezTo>
                  <a:cubicBezTo>
                    <a:pt x="751414" y="395359"/>
                    <a:pt x="743607" y="414207"/>
                    <a:pt x="729711" y="428103"/>
                  </a:cubicBezTo>
                  <a:lnTo>
                    <a:pt x="428103" y="729711"/>
                  </a:lnTo>
                  <a:cubicBezTo>
                    <a:pt x="414207" y="743607"/>
                    <a:pt x="395359" y="751414"/>
                    <a:pt x="375707" y="751414"/>
                  </a:cubicBezTo>
                  <a:cubicBezTo>
                    <a:pt x="356055" y="751414"/>
                    <a:pt x="337207" y="743607"/>
                    <a:pt x="323311" y="729711"/>
                  </a:cubicBezTo>
                  <a:lnTo>
                    <a:pt x="21703" y="428103"/>
                  </a:lnTo>
                  <a:cubicBezTo>
                    <a:pt x="7807" y="414207"/>
                    <a:pt x="0" y="395359"/>
                    <a:pt x="0" y="375707"/>
                  </a:cubicBezTo>
                  <a:cubicBezTo>
                    <a:pt x="0" y="356055"/>
                    <a:pt x="7807" y="337207"/>
                    <a:pt x="21703" y="323311"/>
                  </a:cubicBezTo>
                  <a:lnTo>
                    <a:pt x="323311" y="21703"/>
                  </a:lnTo>
                  <a:cubicBezTo>
                    <a:pt x="337207" y="7807"/>
                    <a:pt x="356055" y="0"/>
                    <a:pt x="375707" y="0"/>
                  </a:cubicBezTo>
                  <a:cubicBezTo>
                    <a:pt x="395359" y="0"/>
                    <a:pt x="414207" y="7807"/>
                    <a:pt x="428103" y="2170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840434" y="2441195"/>
            <a:ext cx="5602432" cy="5873897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26744" y="26744"/>
              <a:ext cx="759313" cy="759313"/>
            </a:xfrm>
            <a:custGeom>
              <a:avLst/>
              <a:gdLst/>
              <a:ahLst/>
              <a:cxnLst/>
              <a:rect l="l" t="t" r="r" b="b"/>
              <a:pathLst>
                <a:path w="759313" h="759313">
                  <a:moveTo>
                    <a:pt x="425310" y="18910"/>
                  </a:moveTo>
                  <a:lnTo>
                    <a:pt x="740402" y="334002"/>
                  </a:lnTo>
                  <a:cubicBezTo>
                    <a:pt x="765616" y="359216"/>
                    <a:pt x="765616" y="400096"/>
                    <a:pt x="740402" y="425310"/>
                  </a:cubicBezTo>
                  <a:lnTo>
                    <a:pt x="425310" y="740402"/>
                  </a:lnTo>
                  <a:cubicBezTo>
                    <a:pt x="400096" y="765616"/>
                    <a:pt x="359216" y="765616"/>
                    <a:pt x="334002" y="740402"/>
                  </a:cubicBezTo>
                  <a:lnTo>
                    <a:pt x="18910" y="425310"/>
                  </a:lnTo>
                  <a:cubicBezTo>
                    <a:pt x="-6304" y="400096"/>
                    <a:pt x="-6304" y="359216"/>
                    <a:pt x="18910" y="334002"/>
                  </a:cubicBezTo>
                  <a:lnTo>
                    <a:pt x="334002" y="18910"/>
                  </a:lnTo>
                  <a:cubicBezTo>
                    <a:pt x="359216" y="-6304"/>
                    <a:pt x="400096" y="-6304"/>
                    <a:pt x="425310" y="1891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  <a:ln w="1714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5" name="Freeform 25"/>
          <p:cNvSpPr/>
          <p:nvPr/>
        </p:nvSpPr>
        <p:spPr>
          <a:xfrm>
            <a:off x="1361716" y="7803132"/>
            <a:ext cx="6484736" cy="1126723"/>
          </a:xfrm>
          <a:custGeom>
            <a:avLst/>
            <a:gdLst/>
            <a:ahLst/>
            <a:cxnLst/>
            <a:rect l="l" t="t" r="r" b="b"/>
            <a:pathLst>
              <a:path w="6484736" h="1126723">
                <a:moveTo>
                  <a:pt x="0" y="0"/>
                </a:moveTo>
                <a:lnTo>
                  <a:pt x="6484737" y="0"/>
                </a:lnTo>
                <a:lnTo>
                  <a:pt x="6484737" y="1126723"/>
                </a:lnTo>
                <a:lnTo>
                  <a:pt x="0" y="11267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1195150" y="7219771"/>
            <a:ext cx="7445086" cy="1104885"/>
            <a:chOff x="0" y="0"/>
            <a:chExt cx="2413745" cy="406400"/>
          </a:xfrm>
        </p:grpSpPr>
        <p:sp>
          <p:nvSpPr>
            <p:cNvPr id="27" name="Freeform 27"/>
            <p:cNvSpPr/>
            <p:nvPr/>
          </p:nvSpPr>
          <p:spPr>
            <a:xfrm>
              <a:off x="11728" y="0"/>
              <a:ext cx="2390289" cy="406400"/>
            </a:xfrm>
            <a:custGeom>
              <a:avLst/>
              <a:gdLst/>
              <a:ahLst/>
              <a:cxnLst/>
              <a:rect l="l" t="t" r="r" b="b"/>
              <a:pathLst>
                <a:path w="2390289" h="406400">
                  <a:moveTo>
                    <a:pt x="2170503" y="0"/>
                  </a:moveTo>
                  <a:lnTo>
                    <a:pt x="219786" y="0"/>
                  </a:lnTo>
                  <a:cubicBezTo>
                    <a:pt x="201657" y="0"/>
                    <a:pt x="184270" y="7202"/>
                    <a:pt x="171451" y="20021"/>
                  </a:cubicBezTo>
                  <a:lnTo>
                    <a:pt x="8293" y="183179"/>
                  </a:lnTo>
                  <a:cubicBezTo>
                    <a:pt x="2983" y="188489"/>
                    <a:pt x="0" y="195691"/>
                    <a:pt x="0" y="203200"/>
                  </a:cubicBezTo>
                  <a:cubicBezTo>
                    <a:pt x="0" y="210709"/>
                    <a:pt x="2983" y="217911"/>
                    <a:pt x="8293" y="223221"/>
                  </a:cubicBezTo>
                  <a:lnTo>
                    <a:pt x="171451" y="386379"/>
                  </a:lnTo>
                  <a:cubicBezTo>
                    <a:pt x="184270" y="399198"/>
                    <a:pt x="201657" y="406400"/>
                    <a:pt x="219786" y="406400"/>
                  </a:cubicBezTo>
                  <a:lnTo>
                    <a:pt x="2170503" y="406400"/>
                  </a:lnTo>
                  <a:cubicBezTo>
                    <a:pt x="2188632" y="406400"/>
                    <a:pt x="2206019" y="399198"/>
                    <a:pt x="2218838" y="386379"/>
                  </a:cubicBezTo>
                  <a:lnTo>
                    <a:pt x="2381996" y="223221"/>
                  </a:lnTo>
                  <a:cubicBezTo>
                    <a:pt x="2387306" y="217911"/>
                    <a:pt x="2390289" y="210709"/>
                    <a:pt x="2390289" y="203200"/>
                  </a:cubicBezTo>
                  <a:cubicBezTo>
                    <a:pt x="2390289" y="195691"/>
                    <a:pt x="2387306" y="188489"/>
                    <a:pt x="2381996" y="183179"/>
                  </a:cubicBezTo>
                  <a:lnTo>
                    <a:pt x="2218838" y="20021"/>
                  </a:lnTo>
                  <a:cubicBezTo>
                    <a:pt x="2206019" y="7202"/>
                    <a:pt x="2188632" y="0"/>
                    <a:pt x="217050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8" name="TextBox 28"/>
            <p:cNvSpPr txBox="1"/>
            <p:nvPr/>
          </p:nvSpPr>
          <p:spPr>
            <a:xfrm>
              <a:off x="152400" y="19050"/>
              <a:ext cx="2108945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-10502684">
            <a:off x="8888936" y="-1154786"/>
            <a:ext cx="7411955" cy="4257584"/>
            <a:chOff x="0" y="0"/>
            <a:chExt cx="1282654" cy="736784"/>
          </a:xfrm>
        </p:grpSpPr>
        <p:sp>
          <p:nvSpPr>
            <p:cNvPr id="30" name="Freeform 30"/>
            <p:cNvSpPr/>
            <p:nvPr/>
          </p:nvSpPr>
          <p:spPr>
            <a:xfrm>
              <a:off x="35841" y="29963"/>
              <a:ext cx="1210971" cy="706821"/>
            </a:xfrm>
            <a:custGeom>
              <a:avLst/>
              <a:gdLst/>
              <a:ahLst/>
              <a:cxnLst/>
              <a:rect l="l" t="t" r="r" b="b"/>
              <a:pathLst>
                <a:path w="1210971" h="706821">
                  <a:moveTo>
                    <a:pt x="648690" y="19672"/>
                  </a:moveTo>
                  <a:lnTo>
                    <a:pt x="1203609" y="657186"/>
                  </a:lnTo>
                  <a:cubicBezTo>
                    <a:pt x="1211318" y="666043"/>
                    <a:pt x="1213144" y="678587"/>
                    <a:pt x="1208277" y="689274"/>
                  </a:cubicBezTo>
                  <a:cubicBezTo>
                    <a:pt x="1203411" y="699961"/>
                    <a:pt x="1192751" y="706821"/>
                    <a:pt x="1181008" y="706821"/>
                  </a:cubicBezTo>
                  <a:lnTo>
                    <a:pt x="29964" y="706821"/>
                  </a:lnTo>
                  <a:cubicBezTo>
                    <a:pt x="18221" y="706821"/>
                    <a:pt x="7561" y="699961"/>
                    <a:pt x="2695" y="689274"/>
                  </a:cubicBezTo>
                  <a:cubicBezTo>
                    <a:pt x="-2172" y="678587"/>
                    <a:pt x="-346" y="666043"/>
                    <a:pt x="7363" y="657186"/>
                  </a:cubicBezTo>
                  <a:lnTo>
                    <a:pt x="562282" y="19672"/>
                  </a:lnTo>
                  <a:cubicBezTo>
                    <a:pt x="573160" y="7174"/>
                    <a:pt x="588917" y="0"/>
                    <a:pt x="605486" y="0"/>
                  </a:cubicBezTo>
                  <a:cubicBezTo>
                    <a:pt x="622055" y="0"/>
                    <a:pt x="637812" y="7174"/>
                    <a:pt x="648690" y="19672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31" name="TextBox 31"/>
            <p:cNvSpPr txBox="1"/>
            <p:nvPr/>
          </p:nvSpPr>
          <p:spPr>
            <a:xfrm>
              <a:off x="200415" y="361128"/>
              <a:ext cx="881825" cy="323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13625" y="2719311"/>
            <a:ext cx="12635678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0"/>
              </a:lnSpc>
            </a:pPr>
            <a:r>
              <a:rPr lang="en-US" sz="100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RENSTRA ULD PPNP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80328" y="7366393"/>
            <a:ext cx="6417640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38"/>
              </a:lnSpc>
            </a:pPr>
            <a:r>
              <a:rPr lang="en-US" sz="32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Presentasi</a:t>
            </a:r>
            <a:r>
              <a:rPr lang="en-US" sz="32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Oleh</a:t>
            </a:r>
            <a:r>
              <a:rPr lang="id-ID" sz="32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: DONI</a:t>
            </a:r>
            <a:r>
              <a:rPr lang="id-ID" sz="36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NOFRA</a:t>
            </a:r>
            <a:endParaRPr lang="en-US" sz="36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2099801" y="1047750"/>
            <a:ext cx="522855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id-ID" sz="2400" b="1" dirty="0" smtClean="0">
                <a:latin typeface="Poppins Semi-Bold"/>
                <a:ea typeface="Poppins Semi-Bold"/>
                <a:cs typeface="Poppins Semi-Bold"/>
                <a:sym typeface="Poppins Semi-Bold"/>
              </a:rPr>
              <a:t>POLITEKNI PERTANIAN NEGERI PAYAKUMBUH (PPNP)</a:t>
            </a:r>
            <a:endParaRPr lang="en-US" sz="2400" b="1" dirty="0"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935652" y="5760635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1" y="0"/>
                </a:lnTo>
                <a:lnTo>
                  <a:pt x="3664361" y="636683"/>
                </a:lnTo>
                <a:lnTo>
                  <a:pt x="0" y="636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223845" y="3427253"/>
            <a:ext cx="6528489" cy="2593829"/>
            <a:chOff x="0" y="0"/>
            <a:chExt cx="1340043" cy="6831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40043" cy="683148"/>
            </a:xfrm>
            <a:custGeom>
              <a:avLst/>
              <a:gdLst/>
              <a:ahLst/>
              <a:cxnLst/>
              <a:rect l="l" t="t" r="r" b="b"/>
              <a:pathLst>
                <a:path w="1340043" h="683148">
                  <a:moveTo>
                    <a:pt x="77602" y="0"/>
                  </a:moveTo>
                  <a:lnTo>
                    <a:pt x="1262441" y="0"/>
                  </a:lnTo>
                  <a:cubicBezTo>
                    <a:pt x="1283022" y="0"/>
                    <a:pt x="1302760" y="8176"/>
                    <a:pt x="1317314" y="22729"/>
                  </a:cubicBezTo>
                  <a:cubicBezTo>
                    <a:pt x="1331867" y="37282"/>
                    <a:pt x="1340043" y="57021"/>
                    <a:pt x="1340043" y="77602"/>
                  </a:cubicBezTo>
                  <a:lnTo>
                    <a:pt x="1340043" y="605546"/>
                  </a:lnTo>
                  <a:cubicBezTo>
                    <a:pt x="1340043" y="626127"/>
                    <a:pt x="1331867" y="645866"/>
                    <a:pt x="1317314" y="660419"/>
                  </a:cubicBezTo>
                  <a:cubicBezTo>
                    <a:pt x="1302760" y="674972"/>
                    <a:pt x="1283022" y="683148"/>
                    <a:pt x="1262441" y="683148"/>
                  </a:cubicBezTo>
                  <a:lnTo>
                    <a:pt x="77602" y="683148"/>
                  </a:lnTo>
                  <a:cubicBezTo>
                    <a:pt x="57021" y="683148"/>
                    <a:pt x="37282" y="674972"/>
                    <a:pt x="22729" y="660419"/>
                  </a:cubicBezTo>
                  <a:cubicBezTo>
                    <a:pt x="8176" y="645866"/>
                    <a:pt x="0" y="626127"/>
                    <a:pt x="0" y="605546"/>
                  </a:cubicBezTo>
                  <a:lnTo>
                    <a:pt x="0" y="77602"/>
                  </a:lnTo>
                  <a:cubicBezTo>
                    <a:pt x="0" y="57021"/>
                    <a:pt x="8176" y="37282"/>
                    <a:pt x="22729" y="22729"/>
                  </a:cubicBezTo>
                  <a:cubicBezTo>
                    <a:pt x="37282" y="8176"/>
                    <a:pt x="57021" y="0"/>
                    <a:pt x="776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1340043" cy="6640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2908103">
            <a:off x="10747149" y="2365277"/>
            <a:ext cx="10365511" cy="1801007"/>
          </a:xfrm>
          <a:custGeom>
            <a:avLst/>
            <a:gdLst/>
            <a:ahLst/>
            <a:cxnLst/>
            <a:rect l="l" t="t" r="r" b="b"/>
            <a:pathLst>
              <a:path w="10365511" h="1801007">
                <a:moveTo>
                  <a:pt x="0" y="0"/>
                </a:moveTo>
                <a:lnTo>
                  <a:pt x="10365511" y="0"/>
                </a:lnTo>
                <a:lnTo>
                  <a:pt x="10365511" y="1801007"/>
                </a:lnTo>
                <a:lnTo>
                  <a:pt x="0" y="18010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908103">
            <a:off x="14075067" y="785949"/>
            <a:ext cx="6653597" cy="1156062"/>
          </a:xfrm>
          <a:custGeom>
            <a:avLst/>
            <a:gdLst/>
            <a:ahLst/>
            <a:cxnLst/>
            <a:rect l="l" t="t" r="r" b="b"/>
            <a:pathLst>
              <a:path w="6653597" h="1156062">
                <a:moveTo>
                  <a:pt x="0" y="0"/>
                </a:moveTo>
                <a:lnTo>
                  <a:pt x="6653597" y="0"/>
                </a:lnTo>
                <a:lnTo>
                  <a:pt x="6653597" y="1156062"/>
                </a:lnTo>
                <a:lnTo>
                  <a:pt x="0" y="1156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 rot="-7971770">
            <a:off x="11496537" y="1035855"/>
            <a:ext cx="9135236" cy="2031953"/>
            <a:chOff x="0" y="0"/>
            <a:chExt cx="2405988" cy="53516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05988" cy="535165"/>
            </a:xfrm>
            <a:custGeom>
              <a:avLst/>
              <a:gdLst/>
              <a:ahLst/>
              <a:cxnLst/>
              <a:rect l="l" t="t" r="r" b="b"/>
              <a:pathLst>
                <a:path w="2405988" h="535165">
                  <a:moveTo>
                    <a:pt x="2202788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2202788" y="535165"/>
                  </a:lnTo>
                  <a:lnTo>
                    <a:pt x="2405988" y="267582"/>
                  </a:lnTo>
                  <a:lnTo>
                    <a:pt x="220278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2291688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7971770">
            <a:off x="14966550" y="-379197"/>
            <a:ext cx="6248681" cy="2031953"/>
            <a:chOff x="0" y="0"/>
            <a:chExt cx="1645743" cy="5351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45743" cy="535165"/>
            </a:xfrm>
            <a:custGeom>
              <a:avLst/>
              <a:gdLst/>
              <a:ahLst/>
              <a:cxnLst/>
              <a:rect l="l" t="t" r="r" b="b"/>
              <a:pathLst>
                <a:path w="1645743" h="535165">
                  <a:moveTo>
                    <a:pt x="1442543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442543" y="535165"/>
                  </a:lnTo>
                  <a:lnTo>
                    <a:pt x="1645743" y="267582"/>
                  </a:lnTo>
                  <a:lnTo>
                    <a:pt x="144254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1531443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1687987" y="5760635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1" y="0"/>
                </a:lnTo>
                <a:lnTo>
                  <a:pt x="3664361" y="636683"/>
                </a:lnTo>
                <a:lnTo>
                  <a:pt x="0" y="636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687987" y="8578521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1" y="0"/>
                </a:lnTo>
                <a:lnTo>
                  <a:pt x="3664361" y="636682"/>
                </a:lnTo>
                <a:lnTo>
                  <a:pt x="0" y="6366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840402" y="8578521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1" y="0"/>
                </a:lnTo>
                <a:lnTo>
                  <a:pt x="3664361" y="636682"/>
                </a:lnTo>
                <a:lnTo>
                  <a:pt x="0" y="6366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0976180" y="3485148"/>
            <a:ext cx="5087975" cy="2593829"/>
            <a:chOff x="0" y="0"/>
            <a:chExt cx="1340043" cy="68314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40043" cy="683148"/>
            </a:xfrm>
            <a:custGeom>
              <a:avLst/>
              <a:gdLst/>
              <a:ahLst/>
              <a:cxnLst/>
              <a:rect l="l" t="t" r="r" b="b"/>
              <a:pathLst>
                <a:path w="1340043" h="683148">
                  <a:moveTo>
                    <a:pt x="77602" y="0"/>
                  </a:moveTo>
                  <a:lnTo>
                    <a:pt x="1262441" y="0"/>
                  </a:lnTo>
                  <a:cubicBezTo>
                    <a:pt x="1283022" y="0"/>
                    <a:pt x="1302760" y="8176"/>
                    <a:pt x="1317314" y="22729"/>
                  </a:cubicBezTo>
                  <a:cubicBezTo>
                    <a:pt x="1331867" y="37282"/>
                    <a:pt x="1340043" y="57021"/>
                    <a:pt x="1340043" y="77602"/>
                  </a:cubicBezTo>
                  <a:lnTo>
                    <a:pt x="1340043" y="605546"/>
                  </a:lnTo>
                  <a:cubicBezTo>
                    <a:pt x="1340043" y="626127"/>
                    <a:pt x="1331867" y="645866"/>
                    <a:pt x="1317314" y="660419"/>
                  </a:cubicBezTo>
                  <a:cubicBezTo>
                    <a:pt x="1302760" y="674972"/>
                    <a:pt x="1283022" y="683148"/>
                    <a:pt x="1262441" y="683148"/>
                  </a:cubicBezTo>
                  <a:lnTo>
                    <a:pt x="77602" y="683148"/>
                  </a:lnTo>
                  <a:cubicBezTo>
                    <a:pt x="57021" y="683148"/>
                    <a:pt x="37282" y="674972"/>
                    <a:pt x="22729" y="660419"/>
                  </a:cubicBezTo>
                  <a:cubicBezTo>
                    <a:pt x="8176" y="645866"/>
                    <a:pt x="0" y="626127"/>
                    <a:pt x="0" y="605546"/>
                  </a:cubicBezTo>
                  <a:lnTo>
                    <a:pt x="0" y="77602"/>
                  </a:lnTo>
                  <a:cubicBezTo>
                    <a:pt x="0" y="57021"/>
                    <a:pt x="8176" y="37282"/>
                    <a:pt x="22729" y="22729"/>
                  </a:cubicBezTo>
                  <a:cubicBezTo>
                    <a:pt x="37282" y="8176"/>
                    <a:pt x="57021" y="0"/>
                    <a:pt x="776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1" name="TextBox 21"/>
            <p:cNvSpPr txBox="1"/>
            <p:nvPr/>
          </p:nvSpPr>
          <p:spPr>
            <a:xfrm>
              <a:off x="0" y="19050"/>
              <a:ext cx="1340043" cy="6640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223845" y="6303034"/>
            <a:ext cx="5087975" cy="2593829"/>
            <a:chOff x="0" y="0"/>
            <a:chExt cx="1340043" cy="68314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40043" cy="683148"/>
            </a:xfrm>
            <a:custGeom>
              <a:avLst/>
              <a:gdLst/>
              <a:ahLst/>
              <a:cxnLst/>
              <a:rect l="l" t="t" r="r" b="b"/>
              <a:pathLst>
                <a:path w="1340043" h="683148">
                  <a:moveTo>
                    <a:pt x="77602" y="0"/>
                  </a:moveTo>
                  <a:lnTo>
                    <a:pt x="1262441" y="0"/>
                  </a:lnTo>
                  <a:cubicBezTo>
                    <a:pt x="1283022" y="0"/>
                    <a:pt x="1302760" y="8176"/>
                    <a:pt x="1317314" y="22729"/>
                  </a:cubicBezTo>
                  <a:cubicBezTo>
                    <a:pt x="1331867" y="37282"/>
                    <a:pt x="1340043" y="57021"/>
                    <a:pt x="1340043" y="77602"/>
                  </a:cubicBezTo>
                  <a:lnTo>
                    <a:pt x="1340043" y="605546"/>
                  </a:lnTo>
                  <a:cubicBezTo>
                    <a:pt x="1340043" y="626127"/>
                    <a:pt x="1331867" y="645866"/>
                    <a:pt x="1317314" y="660419"/>
                  </a:cubicBezTo>
                  <a:cubicBezTo>
                    <a:pt x="1302760" y="674972"/>
                    <a:pt x="1283022" y="683148"/>
                    <a:pt x="1262441" y="683148"/>
                  </a:cubicBezTo>
                  <a:lnTo>
                    <a:pt x="77602" y="683148"/>
                  </a:lnTo>
                  <a:cubicBezTo>
                    <a:pt x="57021" y="683148"/>
                    <a:pt x="37282" y="674972"/>
                    <a:pt x="22729" y="660419"/>
                  </a:cubicBezTo>
                  <a:cubicBezTo>
                    <a:pt x="8176" y="645866"/>
                    <a:pt x="0" y="626127"/>
                    <a:pt x="0" y="605546"/>
                  </a:cubicBezTo>
                  <a:lnTo>
                    <a:pt x="0" y="77602"/>
                  </a:lnTo>
                  <a:cubicBezTo>
                    <a:pt x="0" y="57021"/>
                    <a:pt x="8176" y="37282"/>
                    <a:pt x="22729" y="22729"/>
                  </a:cubicBezTo>
                  <a:cubicBezTo>
                    <a:pt x="37282" y="8176"/>
                    <a:pt x="57021" y="0"/>
                    <a:pt x="776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4" name="TextBox 24"/>
            <p:cNvSpPr txBox="1"/>
            <p:nvPr/>
          </p:nvSpPr>
          <p:spPr>
            <a:xfrm>
              <a:off x="0" y="19050"/>
              <a:ext cx="1340043" cy="6640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976180" y="6303034"/>
            <a:ext cx="5087975" cy="2593829"/>
            <a:chOff x="0" y="0"/>
            <a:chExt cx="1340043" cy="68314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40043" cy="683148"/>
            </a:xfrm>
            <a:custGeom>
              <a:avLst/>
              <a:gdLst/>
              <a:ahLst/>
              <a:cxnLst/>
              <a:rect l="l" t="t" r="r" b="b"/>
              <a:pathLst>
                <a:path w="1340043" h="683148">
                  <a:moveTo>
                    <a:pt x="77602" y="0"/>
                  </a:moveTo>
                  <a:lnTo>
                    <a:pt x="1262441" y="0"/>
                  </a:lnTo>
                  <a:cubicBezTo>
                    <a:pt x="1283022" y="0"/>
                    <a:pt x="1302760" y="8176"/>
                    <a:pt x="1317314" y="22729"/>
                  </a:cubicBezTo>
                  <a:cubicBezTo>
                    <a:pt x="1331867" y="37282"/>
                    <a:pt x="1340043" y="57021"/>
                    <a:pt x="1340043" y="77602"/>
                  </a:cubicBezTo>
                  <a:lnTo>
                    <a:pt x="1340043" y="605546"/>
                  </a:lnTo>
                  <a:cubicBezTo>
                    <a:pt x="1340043" y="626127"/>
                    <a:pt x="1331867" y="645866"/>
                    <a:pt x="1317314" y="660419"/>
                  </a:cubicBezTo>
                  <a:cubicBezTo>
                    <a:pt x="1302760" y="674972"/>
                    <a:pt x="1283022" y="683148"/>
                    <a:pt x="1262441" y="683148"/>
                  </a:cubicBezTo>
                  <a:lnTo>
                    <a:pt x="77602" y="683148"/>
                  </a:lnTo>
                  <a:cubicBezTo>
                    <a:pt x="57021" y="683148"/>
                    <a:pt x="37282" y="674972"/>
                    <a:pt x="22729" y="660419"/>
                  </a:cubicBezTo>
                  <a:cubicBezTo>
                    <a:pt x="8176" y="645866"/>
                    <a:pt x="0" y="626127"/>
                    <a:pt x="0" y="605546"/>
                  </a:cubicBezTo>
                  <a:lnTo>
                    <a:pt x="0" y="77602"/>
                  </a:lnTo>
                  <a:cubicBezTo>
                    <a:pt x="0" y="57021"/>
                    <a:pt x="8176" y="37282"/>
                    <a:pt x="22729" y="22729"/>
                  </a:cubicBezTo>
                  <a:cubicBezTo>
                    <a:pt x="37282" y="8176"/>
                    <a:pt x="57021" y="0"/>
                    <a:pt x="776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7" name="TextBox 27"/>
            <p:cNvSpPr txBox="1"/>
            <p:nvPr/>
          </p:nvSpPr>
          <p:spPr>
            <a:xfrm>
              <a:off x="0" y="19050"/>
              <a:ext cx="1340043" cy="6640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4672582" y="1908956"/>
            <a:ext cx="8942835" cy="123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Apa </a:t>
            </a: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itu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Renstra</a:t>
            </a:r>
            <a:endParaRPr lang="en-US" sz="7200" b="1" dirty="0">
              <a:solidFill>
                <a:srgbClr val="001E51"/>
              </a:solidFill>
              <a:latin typeface="Eastman Condensed Bold"/>
              <a:ea typeface="Eastman Condensed Bold"/>
              <a:cs typeface="Eastman Condensed Bold"/>
              <a:sym typeface="Eastman Condensed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067123" y="3572023"/>
            <a:ext cx="3401418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RENSTRA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819458" y="3629917"/>
            <a:ext cx="3401418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RENOP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067123" y="6447803"/>
            <a:ext cx="3401418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RKAT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819458" y="6447803"/>
            <a:ext cx="3401418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Master Plan / RIP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482494" y="4047003"/>
            <a:ext cx="5518506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47"/>
              </a:lnSpc>
            </a:pP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(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Rencana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Strategis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)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Jangka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Panjang 5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tahunan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. </a:t>
            </a:r>
          </a:p>
          <a:p>
            <a:pPr>
              <a:lnSpc>
                <a:spcPts val="2247"/>
              </a:lnSpc>
            </a:pP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Defenisi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: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Dokumen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resmi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yang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menjabarkan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misi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ke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dalam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target-target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strategis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yang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terukur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,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disertai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arah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kebijakan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secara</a:t>
            </a:r>
            <a:r>
              <a:rPr lang="en-US" sz="20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umum</a:t>
            </a:r>
            <a:endParaRPr lang="en-US" sz="2000" b="1" dirty="0">
              <a:solidFill>
                <a:srgbClr val="FFFFFF"/>
              </a:solidFill>
              <a:latin typeface="Poppins Extra-Light"/>
              <a:ea typeface="Poppins Extra-Light"/>
              <a:cs typeface="Poppins Extra-Light"/>
              <a:sym typeface="Poppins Extra-Light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1234829" y="4104897"/>
            <a:ext cx="4570677" cy="287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7"/>
              </a:lnSpc>
            </a:pPr>
            <a:r>
              <a:rPr lang="en-US" sz="21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(</a:t>
            </a:r>
            <a:r>
              <a:rPr lang="en-US" sz="21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Rencana</a:t>
            </a:r>
            <a:r>
              <a:rPr lang="en-US" sz="21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Operasional</a:t>
            </a:r>
            <a:r>
              <a:rPr lang="en-US" sz="21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) </a:t>
            </a:r>
            <a:r>
              <a:rPr lang="en-US" sz="21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tahunan</a:t>
            </a:r>
            <a:endParaRPr lang="en-US" sz="2100" b="1" dirty="0">
              <a:solidFill>
                <a:srgbClr val="FFFFFF"/>
              </a:solidFill>
              <a:latin typeface="Poppins Extra-Light"/>
              <a:ea typeface="Poppins Extra-Light"/>
              <a:cs typeface="Poppins Extra-Light"/>
              <a:sym typeface="Poppins Extra-Light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2482494" y="6922783"/>
            <a:ext cx="4570677" cy="56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7"/>
              </a:lnSpc>
            </a:pPr>
            <a:r>
              <a:rPr lang="en-US" sz="21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(</a:t>
            </a:r>
            <a:r>
              <a:rPr lang="en-US" sz="21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Rencana</a:t>
            </a:r>
            <a:r>
              <a:rPr lang="en-US" sz="21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Kerja</a:t>
            </a:r>
            <a:r>
              <a:rPr lang="en-US" sz="21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dan </a:t>
            </a:r>
            <a:r>
              <a:rPr lang="en-US" sz="2100" b="1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Anggaran</a:t>
            </a:r>
            <a:r>
              <a:rPr lang="en-US" sz="2100" b="1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Annual) Detail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234829" y="6922783"/>
            <a:ext cx="4570677" cy="56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7"/>
              </a:lnSpc>
            </a:pPr>
            <a:r>
              <a:rPr lang="en-US" sz="2100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(</a:t>
            </a:r>
            <a:r>
              <a:rPr lang="en-US" sz="2100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Rencana</a:t>
            </a:r>
            <a:r>
              <a:rPr lang="en-US" sz="2100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Induk</a:t>
            </a:r>
            <a:r>
              <a:rPr lang="en-US" sz="2100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 </a:t>
            </a:r>
            <a:r>
              <a:rPr lang="en-US" sz="2100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Pengembangan</a:t>
            </a:r>
            <a:r>
              <a:rPr lang="en-US" sz="2100" dirty="0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) 10-25 </a:t>
            </a:r>
            <a:r>
              <a:rPr lang="en-US" sz="2100" dirty="0" err="1">
                <a:solidFill>
                  <a:srgbClr val="FFFFFF"/>
                </a:solidFill>
                <a:latin typeface="Poppins Extra-Light"/>
                <a:ea typeface="Poppins Extra-Light"/>
                <a:cs typeface="Poppins Extra-Light"/>
                <a:sym typeface="Poppins Extra-Light"/>
              </a:rPr>
              <a:t>tahunan</a:t>
            </a:r>
            <a:endParaRPr lang="en-US" sz="2100" dirty="0">
              <a:solidFill>
                <a:srgbClr val="FFFFFF"/>
              </a:solidFill>
              <a:latin typeface="Poppins Extra-Light"/>
              <a:ea typeface="Poppins Extra-Light"/>
              <a:cs typeface="Poppins Extra-Light"/>
              <a:sym typeface="Poppins Extra-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547">
                <a:alpha val="100000"/>
              </a:srgbClr>
            </a:gs>
            <a:gs pos="100000">
              <a:srgbClr val="027CB8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361716" y="4229100"/>
            <a:ext cx="749107" cy="74910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61716" y="5067300"/>
            <a:ext cx="749107" cy="749107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1716" y="5905500"/>
            <a:ext cx="749107" cy="74910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946673" y="-839878"/>
            <a:ext cx="16694371" cy="16694371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19209" y="19209"/>
              <a:ext cx="774382" cy="774382"/>
            </a:xfrm>
            <a:custGeom>
              <a:avLst/>
              <a:gdLst/>
              <a:ahLst/>
              <a:cxnLst/>
              <a:rect l="l" t="t" r="r" b="b"/>
              <a:pathLst>
                <a:path w="774382" h="774382">
                  <a:moveTo>
                    <a:pt x="419983" y="13583"/>
                  </a:moveTo>
                  <a:lnTo>
                    <a:pt x="760799" y="354399"/>
                  </a:lnTo>
                  <a:cubicBezTo>
                    <a:pt x="778910" y="372510"/>
                    <a:pt x="778910" y="401872"/>
                    <a:pt x="760799" y="419983"/>
                  </a:cubicBezTo>
                  <a:lnTo>
                    <a:pt x="419983" y="760799"/>
                  </a:lnTo>
                  <a:cubicBezTo>
                    <a:pt x="401872" y="778910"/>
                    <a:pt x="372510" y="778910"/>
                    <a:pt x="354399" y="760799"/>
                  </a:cubicBezTo>
                  <a:lnTo>
                    <a:pt x="13583" y="419983"/>
                  </a:lnTo>
                  <a:cubicBezTo>
                    <a:pt x="-4528" y="401872"/>
                    <a:pt x="-4528" y="372510"/>
                    <a:pt x="13583" y="354399"/>
                  </a:cubicBezTo>
                  <a:lnTo>
                    <a:pt x="354399" y="13583"/>
                  </a:lnTo>
                  <a:cubicBezTo>
                    <a:pt x="372510" y="-4528"/>
                    <a:pt x="401872" y="-4528"/>
                    <a:pt x="419983" y="1358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7944222">
            <a:off x="15130106" y="3969263"/>
            <a:ext cx="5231354" cy="2061509"/>
            <a:chOff x="0" y="0"/>
            <a:chExt cx="1377805" cy="54294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77805" cy="542949"/>
            </a:xfrm>
            <a:custGeom>
              <a:avLst/>
              <a:gdLst/>
              <a:ahLst/>
              <a:cxnLst/>
              <a:rect l="l" t="t" r="r" b="b"/>
              <a:pathLst>
                <a:path w="1377805" h="542949">
                  <a:moveTo>
                    <a:pt x="1174605" y="0"/>
                  </a:moveTo>
                  <a:lnTo>
                    <a:pt x="0" y="0"/>
                  </a:lnTo>
                  <a:lnTo>
                    <a:pt x="0" y="542949"/>
                  </a:lnTo>
                  <a:lnTo>
                    <a:pt x="1174605" y="542949"/>
                  </a:lnTo>
                  <a:lnTo>
                    <a:pt x="1377805" y="271474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1" name="TextBox 21"/>
            <p:cNvSpPr txBox="1"/>
            <p:nvPr/>
          </p:nvSpPr>
          <p:spPr>
            <a:xfrm>
              <a:off x="0" y="19050"/>
              <a:ext cx="1263505" cy="5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946673" y="3641527"/>
            <a:ext cx="7731559" cy="7731559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30693" y="30693"/>
              <a:ext cx="751414" cy="751414"/>
            </a:xfrm>
            <a:custGeom>
              <a:avLst/>
              <a:gdLst/>
              <a:ahLst/>
              <a:cxnLst/>
              <a:rect l="l" t="t" r="r" b="b"/>
              <a:pathLst>
                <a:path w="751414" h="751414">
                  <a:moveTo>
                    <a:pt x="428103" y="21703"/>
                  </a:moveTo>
                  <a:lnTo>
                    <a:pt x="729711" y="323311"/>
                  </a:lnTo>
                  <a:cubicBezTo>
                    <a:pt x="743607" y="337207"/>
                    <a:pt x="751414" y="356055"/>
                    <a:pt x="751414" y="375707"/>
                  </a:cubicBezTo>
                  <a:cubicBezTo>
                    <a:pt x="751414" y="395359"/>
                    <a:pt x="743607" y="414207"/>
                    <a:pt x="729711" y="428103"/>
                  </a:cubicBezTo>
                  <a:lnTo>
                    <a:pt x="428103" y="729711"/>
                  </a:lnTo>
                  <a:cubicBezTo>
                    <a:pt x="414207" y="743607"/>
                    <a:pt x="395359" y="751414"/>
                    <a:pt x="375707" y="751414"/>
                  </a:cubicBezTo>
                  <a:cubicBezTo>
                    <a:pt x="356055" y="751414"/>
                    <a:pt x="337207" y="743607"/>
                    <a:pt x="323311" y="729711"/>
                  </a:cubicBezTo>
                  <a:lnTo>
                    <a:pt x="21703" y="428103"/>
                  </a:lnTo>
                  <a:cubicBezTo>
                    <a:pt x="7807" y="414207"/>
                    <a:pt x="0" y="395359"/>
                    <a:pt x="0" y="375707"/>
                  </a:cubicBezTo>
                  <a:cubicBezTo>
                    <a:pt x="0" y="356055"/>
                    <a:pt x="7807" y="337207"/>
                    <a:pt x="21703" y="323311"/>
                  </a:cubicBezTo>
                  <a:lnTo>
                    <a:pt x="323311" y="21703"/>
                  </a:lnTo>
                  <a:cubicBezTo>
                    <a:pt x="337207" y="7807"/>
                    <a:pt x="356055" y="0"/>
                    <a:pt x="375707" y="0"/>
                  </a:cubicBezTo>
                  <a:cubicBezTo>
                    <a:pt x="395359" y="0"/>
                    <a:pt x="414207" y="7807"/>
                    <a:pt x="428103" y="2170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4" name="TextBox 24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639663" y="62453"/>
            <a:ext cx="6447903" cy="644790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36803" y="36803"/>
              <a:ext cx="739193" cy="739193"/>
            </a:xfrm>
            <a:custGeom>
              <a:avLst/>
              <a:gdLst/>
              <a:ahLst/>
              <a:cxnLst/>
              <a:rect l="l" t="t" r="r" b="b"/>
              <a:pathLst>
                <a:path w="739193" h="739193">
                  <a:moveTo>
                    <a:pt x="432424" y="26024"/>
                  </a:moveTo>
                  <a:lnTo>
                    <a:pt x="713170" y="306770"/>
                  </a:lnTo>
                  <a:cubicBezTo>
                    <a:pt x="729833" y="323433"/>
                    <a:pt x="739194" y="346032"/>
                    <a:pt x="739194" y="369597"/>
                  </a:cubicBezTo>
                  <a:cubicBezTo>
                    <a:pt x="739194" y="393162"/>
                    <a:pt x="729833" y="415761"/>
                    <a:pt x="713170" y="432424"/>
                  </a:cubicBezTo>
                  <a:lnTo>
                    <a:pt x="432424" y="713170"/>
                  </a:lnTo>
                  <a:cubicBezTo>
                    <a:pt x="415761" y="729833"/>
                    <a:pt x="393162" y="739194"/>
                    <a:pt x="369597" y="739194"/>
                  </a:cubicBezTo>
                  <a:cubicBezTo>
                    <a:pt x="346032" y="739194"/>
                    <a:pt x="323433" y="729833"/>
                    <a:pt x="306770" y="713170"/>
                  </a:cubicBezTo>
                  <a:lnTo>
                    <a:pt x="26024" y="432424"/>
                  </a:lnTo>
                  <a:cubicBezTo>
                    <a:pt x="9361" y="415761"/>
                    <a:pt x="0" y="393162"/>
                    <a:pt x="0" y="369597"/>
                  </a:cubicBezTo>
                  <a:cubicBezTo>
                    <a:pt x="0" y="346032"/>
                    <a:pt x="9361" y="323433"/>
                    <a:pt x="26024" y="306770"/>
                  </a:cubicBezTo>
                  <a:lnTo>
                    <a:pt x="306770" y="26024"/>
                  </a:lnTo>
                  <a:cubicBezTo>
                    <a:pt x="323433" y="9361"/>
                    <a:pt x="346032" y="0"/>
                    <a:pt x="369597" y="0"/>
                  </a:cubicBezTo>
                  <a:cubicBezTo>
                    <a:pt x="393162" y="0"/>
                    <a:pt x="415761" y="9361"/>
                    <a:pt x="432424" y="26024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7" name="TextBox 27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459624" y="3969972"/>
            <a:ext cx="5890163" cy="7074669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26744" y="26744"/>
              <a:ext cx="759313" cy="759313"/>
            </a:xfrm>
            <a:custGeom>
              <a:avLst/>
              <a:gdLst/>
              <a:ahLst/>
              <a:cxnLst/>
              <a:rect l="l" t="t" r="r" b="b"/>
              <a:pathLst>
                <a:path w="759313" h="759313">
                  <a:moveTo>
                    <a:pt x="425310" y="18910"/>
                  </a:moveTo>
                  <a:lnTo>
                    <a:pt x="740402" y="334002"/>
                  </a:lnTo>
                  <a:cubicBezTo>
                    <a:pt x="765616" y="359216"/>
                    <a:pt x="765616" y="400096"/>
                    <a:pt x="740402" y="425310"/>
                  </a:cubicBezTo>
                  <a:lnTo>
                    <a:pt x="425310" y="740402"/>
                  </a:lnTo>
                  <a:cubicBezTo>
                    <a:pt x="400096" y="765616"/>
                    <a:pt x="359216" y="765616"/>
                    <a:pt x="334002" y="740402"/>
                  </a:cubicBezTo>
                  <a:lnTo>
                    <a:pt x="18910" y="425310"/>
                  </a:lnTo>
                  <a:cubicBezTo>
                    <a:pt x="-6304" y="400096"/>
                    <a:pt x="-6304" y="359216"/>
                    <a:pt x="18910" y="334002"/>
                  </a:cubicBezTo>
                  <a:lnTo>
                    <a:pt x="334002" y="18910"/>
                  </a:lnTo>
                  <a:cubicBezTo>
                    <a:pt x="359216" y="-6304"/>
                    <a:pt x="400096" y="-6304"/>
                    <a:pt x="425310" y="18910"/>
                  </a:cubicBezTo>
                  <a:close/>
                </a:path>
              </a:pathLst>
            </a:custGeom>
            <a:blipFill>
              <a:blip r:embed="rId2"/>
              <a:stretch>
                <a:fillRect l="-39086" r="-39086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9628540" y="336367"/>
            <a:ext cx="5185112" cy="5900075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 rot="1553141">
              <a:off x="61858" y="61858"/>
              <a:ext cx="689084" cy="689084"/>
            </a:xfrm>
            <a:custGeom>
              <a:avLst/>
              <a:gdLst/>
              <a:ahLst/>
              <a:cxnLst/>
              <a:rect l="l" t="t" r="r" b="b"/>
              <a:pathLst>
                <a:path w="689084" h="689084">
                  <a:moveTo>
                    <a:pt x="240267" y="4268"/>
                  </a:moveTo>
                  <a:lnTo>
                    <a:pt x="637017" y="141766"/>
                  </a:lnTo>
                  <a:cubicBezTo>
                    <a:pt x="656417" y="148490"/>
                    <a:pt x="672352" y="162645"/>
                    <a:pt x="681316" y="181117"/>
                  </a:cubicBezTo>
                  <a:cubicBezTo>
                    <a:pt x="690280" y="199590"/>
                    <a:pt x="691539" y="220866"/>
                    <a:pt x="684816" y="240267"/>
                  </a:cubicBezTo>
                  <a:lnTo>
                    <a:pt x="547318" y="637017"/>
                  </a:lnTo>
                  <a:cubicBezTo>
                    <a:pt x="540594" y="656417"/>
                    <a:pt x="526439" y="672352"/>
                    <a:pt x="507967" y="681316"/>
                  </a:cubicBezTo>
                  <a:cubicBezTo>
                    <a:pt x="489494" y="690280"/>
                    <a:pt x="468218" y="691539"/>
                    <a:pt x="448817" y="684816"/>
                  </a:cubicBezTo>
                  <a:lnTo>
                    <a:pt x="52067" y="547318"/>
                  </a:lnTo>
                  <a:cubicBezTo>
                    <a:pt x="32667" y="540594"/>
                    <a:pt x="16732" y="526439"/>
                    <a:pt x="7768" y="507967"/>
                  </a:cubicBezTo>
                  <a:cubicBezTo>
                    <a:pt x="-1196" y="489494"/>
                    <a:pt x="-2455" y="468218"/>
                    <a:pt x="4268" y="448817"/>
                  </a:cubicBezTo>
                  <a:lnTo>
                    <a:pt x="141766" y="52067"/>
                  </a:lnTo>
                  <a:cubicBezTo>
                    <a:pt x="148490" y="32667"/>
                    <a:pt x="162645" y="16732"/>
                    <a:pt x="181117" y="7768"/>
                  </a:cubicBezTo>
                  <a:cubicBezTo>
                    <a:pt x="199590" y="-1196"/>
                    <a:pt x="220866" y="-2455"/>
                    <a:pt x="240267" y="4268"/>
                  </a:cubicBezTo>
                  <a:close/>
                </a:path>
              </a:pathLst>
            </a:custGeom>
            <a:blipFill>
              <a:blip r:embed="rId3"/>
              <a:stretch>
                <a:fillRect l="-46717" t="-4323" r="-46717" b="-4323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32" name="Group 32"/>
          <p:cNvGrpSpPr/>
          <p:nvPr/>
        </p:nvGrpSpPr>
        <p:grpSpPr>
          <a:xfrm rot="-10800000">
            <a:off x="11275118" y="-722654"/>
            <a:ext cx="7580820" cy="3585259"/>
            <a:chOff x="0" y="0"/>
            <a:chExt cx="1503791" cy="711200"/>
          </a:xfrm>
        </p:grpSpPr>
        <p:sp>
          <p:nvSpPr>
            <p:cNvPr id="33" name="Freeform 33"/>
            <p:cNvSpPr/>
            <p:nvPr/>
          </p:nvSpPr>
          <p:spPr>
            <a:xfrm>
              <a:off x="38730" y="25608"/>
              <a:ext cx="1426331" cy="685592"/>
            </a:xfrm>
            <a:custGeom>
              <a:avLst/>
              <a:gdLst/>
              <a:ahLst/>
              <a:cxnLst/>
              <a:rect l="l" t="t" r="r" b="b"/>
              <a:pathLst>
                <a:path w="1426331" h="685592">
                  <a:moveTo>
                    <a:pt x="759907" y="18604"/>
                  </a:moveTo>
                  <a:lnTo>
                    <a:pt x="1418319" y="641380"/>
                  </a:lnTo>
                  <a:cubicBezTo>
                    <a:pt x="1425938" y="648587"/>
                    <a:pt x="1428393" y="659710"/>
                    <a:pt x="1424515" y="669454"/>
                  </a:cubicBezTo>
                  <a:cubicBezTo>
                    <a:pt x="1420637" y="679198"/>
                    <a:pt x="1411209" y="685592"/>
                    <a:pt x="1400722" y="685592"/>
                  </a:cubicBezTo>
                  <a:lnTo>
                    <a:pt x="25609" y="685592"/>
                  </a:lnTo>
                  <a:cubicBezTo>
                    <a:pt x="15122" y="685592"/>
                    <a:pt x="5694" y="679198"/>
                    <a:pt x="1816" y="669454"/>
                  </a:cubicBezTo>
                  <a:cubicBezTo>
                    <a:pt x="-2062" y="659710"/>
                    <a:pt x="393" y="648587"/>
                    <a:pt x="8012" y="641380"/>
                  </a:cubicBezTo>
                  <a:lnTo>
                    <a:pt x="666424" y="18604"/>
                  </a:lnTo>
                  <a:cubicBezTo>
                    <a:pt x="692648" y="-6201"/>
                    <a:pt x="733683" y="-6201"/>
                    <a:pt x="759907" y="18604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34" name="TextBox 34"/>
            <p:cNvSpPr txBox="1"/>
            <p:nvPr/>
          </p:nvSpPr>
          <p:spPr>
            <a:xfrm>
              <a:off x="234967" y="349250"/>
              <a:ext cx="1033856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324523" y="924826"/>
            <a:ext cx="7402112" cy="1849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7200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STANDAR MINIMUM RENSTRA ULD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24000" y="4533900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524000" y="5370575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524000" y="6205556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</a:p>
        </p:txBody>
      </p:sp>
      <p:grpSp>
        <p:nvGrpSpPr>
          <p:cNvPr id="42" name="Group 3">
            <a:extLst>
              <a:ext uri="{FF2B5EF4-FFF2-40B4-BE49-F238E27FC236}">
                <a16:creationId xmlns="" xmlns:a16="http://schemas.microsoft.com/office/drawing/2014/main" id="{0DFF8550-3CCC-7359-FEE8-A95AAA13B6B7}"/>
              </a:ext>
            </a:extLst>
          </p:cNvPr>
          <p:cNvGrpSpPr/>
          <p:nvPr/>
        </p:nvGrpSpPr>
        <p:grpSpPr>
          <a:xfrm>
            <a:off x="1384493" y="6751849"/>
            <a:ext cx="749107" cy="749107"/>
            <a:chOff x="0" y="0"/>
            <a:chExt cx="812800" cy="812800"/>
          </a:xfrm>
        </p:grpSpPr>
        <p:sp>
          <p:nvSpPr>
            <p:cNvPr id="43" name="Freeform 4">
              <a:extLst>
                <a:ext uri="{FF2B5EF4-FFF2-40B4-BE49-F238E27FC236}">
                  <a16:creationId xmlns="" xmlns:a16="http://schemas.microsoft.com/office/drawing/2014/main" id="{7B2AF8C0-5833-7EB6-D8F7-8FB2CCF10A2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4" name="TextBox 5">
              <a:extLst>
                <a:ext uri="{FF2B5EF4-FFF2-40B4-BE49-F238E27FC236}">
                  <a16:creationId xmlns="" xmlns:a16="http://schemas.microsoft.com/office/drawing/2014/main" id="{E5178770-7114-7BD9-1B70-5D40A0D2E5A5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45" name="Group 6">
            <a:extLst>
              <a:ext uri="{FF2B5EF4-FFF2-40B4-BE49-F238E27FC236}">
                <a16:creationId xmlns="" xmlns:a16="http://schemas.microsoft.com/office/drawing/2014/main" id="{41FE8D44-0B2E-9E1E-477E-BBD59DFE4714}"/>
              </a:ext>
            </a:extLst>
          </p:cNvPr>
          <p:cNvGrpSpPr/>
          <p:nvPr/>
        </p:nvGrpSpPr>
        <p:grpSpPr>
          <a:xfrm>
            <a:off x="1384493" y="7581900"/>
            <a:ext cx="749107" cy="749107"/>
            <a:chOff x="0" y="0"/>
            <a:chExt cx="812800" cy="812800"/>
          </a:xfrm>
        </p:grpSpPr>
        <p:sp>
          <p:nvSpPr>
            <p:cNvPr id="46" name="Freeform 7">
              <a:extLst>
                <a:ext uri="{FF2B5EF4-FFF2-40B4-BE49-F238E27FC236}">
                  <a16:creationId xmlns="" xmlns:a16="http://schemas.microsoft.com/office/drawing/2014/main" id="{A4A1CFEF-C420-A49C-9A4A-058676BE292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7" name="TextBox 8">
              <a:extLst>
                <a:ext uri="{FF2B5EF4-FFF2-40B4-BE49-F238E27FC236}">
                  <a16:creationId xmlns="" xmlns:a16="http://schemas.microsoft.com/office/drawing/2014/main" id="{C4302361-EA06-1383-7BAA-922ACA4B449A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48" name="Group 9">
            <a:extLst>
              <a:ext uri="{FF2B5EF4-FFF2-40B4-BE49-F238E27FC236}">
                <a16:creationId xmlns="" xmlns:a16="http://schemas.microsoft.com/office/drawing/2014/main" id="{3B4D78BA-B70F-83A7-758F-CC097C418210}"/>
              </a:ext>
            </a:extLst>
          </p:cNvPr>
          <p:cNvGrpSpPr/>
          <p:nvPr/>
        </p:nvGrpSpPr>
        <p:grpSpPr>
          <a:xfrm>
            <a:off x="1384493" y="8420100"/>
            <a:ext cx="749107" cy="749107"/>
            <a:chOff x="0" y="0"/>
            <a:chExt cx="812800" cy="812800"/>
          </a:xfrm>
        </p:grpSpPr>
        <p:sp>
          <p:nvSpPr>
            <p:cNvPr id="49" name="Freeform 10">
              <a:extLst>
                <a:ext uri="{FF2B5EF4-FFF2-40B4-BE49-F238E27FC236}">
                  <a16:creationId xmlns="" xmlns:a16="http://schemas.microsoft.com/office/drawing/2014/main" id="{4572153D-FD38-BD2E-5FD3-8A11E905C4D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0" name="TextBox 11">
              <a:extLst>
                <a:ext uri="{FF2B5EF4-FFF2-40B4-BE49-F238E27FC236}">
                  <a16:creationId xmlns="" xmlns:a16="http://schemas.microsoft.com/office/drawing/2014/main" id="{067062BB-FBB8-F1FB-5B2D-3C6489F4AFEF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51" name="TextBox 37">
            <a:extLst>
              <a:ext uri="{FF2B5EF4-FFF2-40B4-BE49-F238E27FC236}">
                <a16:creationId xmlns="" xmlns:a16="http://schemas.microsoft.com/office/drawing/2014/main" id="{E80E7D81-B1E1-91BE-FAAC-4147A32FC55B}"/>
              </a:ext>
            </a:extLst>
          </p:cNvPr>
          <p:cNvSpPr txBox="1"/>
          <p:nvPr/>
        </p:nvSpPr>
        <p:spPr>
          <a:xfrm>
            <a:off x="1563817" y="7056649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</a:p>
        </p:txBody>
      </p:sp>
      <p:sp>
        <p:nvSpPr>
          <p:cNvPr id="52" name="TextBox 38">
            <a:extLst>
              <a:ext uri="{FF2B5EF4-FFF2-40B4-BE49-F238E27FC236}">
                <a16:creationId xmlns="" xmlns:a16="http://schemas.microsoft.com/office/drawing/2014/main" id="{F27D1238-5295-F4D0-AC21-3A324A4E64C0}"/>
              </a:ext>
            </a:extLst>
          </p:cNvPr>
          <p:cNvSpPr txBox="1"/>
          <p:nvPr/>
        </p:nvSpPr>
        <p:spPr>
          <a:xfrm>
            <a:off x="1563817" y="7885175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</a:p>
        </p:txBody>
      </p:sp>
      <p:sp>
        <p:nvSpPr>
          <p:cNvPr id="53" name="TextBox 39">
            <a:extLst>
              <a:ext uri="{FF2B5EF4-FFF2-40B4-BE49-F238E27FC236}">
                <a16:creationId xmlns="" xmlns:a16="http://schemas.microsoft.com/office/drawing/2014/main" id="{8C763EAD-FDE9-4AD3-2777-B9DE3922AD20}"/>
              </a:ext>
            </a:extLst>
          </p:cNvPr>
          <p:cNvSpPr txBox="1"/>
          <p:nvPr/>
        </p:nvSpPr>
        <p:spPr>
          <a:xfrm>
            <a:off x="1563817" y="8720156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</a:p>
        </p:txBody>
      </p:sp>
      <p:sp>
        <p:nvSpPr>
          <p:cNvPr id="54" name="TextBox 35">
            <a:extLst>
              <a:ext uri="{FF2B5EF4-FFF2-40B4-BE49-F238E27FC236}">
                <a16:creationId xmlns="" xmlns:a16="http://schemas.microsoft.com/office/drawing/2014/main" id="{6AEE98FB-6F5A-72EB-EAB3-B544C4B778D7}"/>
              </a:ext>
            </a:extLst>
          </p:cNvPr>
          <p:cNvSpPr txBox="1"/>
          <p:nvPr/>
        </p:nvSpPr>
        <p:spPr>
          <a:xfrm>
            <a:off x="2395066" y="4366314"/>
            <a:ext cx="3396134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Landasan</a:t>
            </a:r>
            <a:r>
              <a:rPr lang="en-US" sz="24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Legalitas</a:t>
            </a:r>
            <a:r>
              <a:rPr lang="en-US" sz="24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&amp; </a:t>
            </a:r>
            <a:r>
              <a:rPr lang="en-US" sz="24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Kebijakan</a:t>
            </a:r>
            <a:r>
              <a:rPr lang="en-US" sz="24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.</a:t>
            </a:r>
          </a:p>
        </p:txBody>
      </p:sp>
      <p:sp>
        <p:nvSpPr>
          <p:cNvPr id="55" name="TextBox 35">
            <a:extLst>
              <a:ext uri="{FF2B5EF4-FFF2-40B4-BE49-F238E27FC236}">
                <a16:creationId xmlns="" xmlns:a16="http://schemas.microsoft.com/office/drawing/2014/main" id="{46D25E9F-C36A-77C9-5B96-E2CDC8248BDB}"/>
              </a:ext>
            </a:extLst>
          </p:cNvPr>
          <p:cNvSpPr txBox="1"/>
          <p:nvPr/>
        </p:nvSpPr>
        <p:spPr>
          <a:xfrm>
            <a:off x="2438400" y="5143500"/>
            <a:ext cx="3396134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nn-NO" sz="24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Ketepatan Data Awal (Baseline Data).</a:t>
            </a:r>
            <a:endParaRPr lang="en-US" sz="2400" b="1" dirty="0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56" name="TextBox 35">
            <a:extLst>
              <a:ext uri="{FF2B5EF4-FFF2-40B4-BE49-F238E27FC236}">
                <a16:creationId xmlns="" xmlns:a16="http://schemas.microsoft.com/office/drawing/2014/main" id="{1E333712-C433-5F3F-8372-464CE0E6A92C}"/>
              </a:ext>
            </a:extLst>
          </p:cNvPr>
          <p:cNvSpPr txBox="1"/>
          <p:nvPr/>
        </p:nvSpPr>
        <p:spPr>
          <a:xfrm>
            <a:off x="2438399" y="5966514"/>
            <a:ext cx="4662115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fi-FI" sz="24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Kejelasan Visi, Misi, &amp; Indikator Kinerja Utama (IKU).</a:t>
            </a:r>
            <a:endParaRPr lang="en-US" sz="2400" b="1" dirty="0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57" name="TextBox 35">
            <a:extLst>
              <a:ext uri="{FF2B5EF4-FFF2-40B4-BE49-F238E27FC236}">
                <a16:creationId xmlns="" xmlns:a16="http://schemas.microsoft.com/office/drawing/2014/main" id="{A579E54C-30C1-3465-7910-8D8E4460D5C9}"/>
              </a:ext>
            </a:extLst>
          </p:cNvPr>
          <p:cNvSpPr txBox="1"/>
          <p:nvPr/>
        </p:nvSpPr>
        <p:spPr>
          <a:xfrm>
            <a:off x="2438400" y="6880914"/>
            <a:ext cx="4018414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fi-FI" sz="24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Kerangka Program Kerja Utama.</a:t>
            </a:r>
            <a:endParaRPr lang="en-US" sz="2400" b="1" dirty="0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58" name="TextBox 35">
            <a:extLst>
              <a:ext uri="{FF2B5EF4-FFF2-40B4-BE49-F238E27FC236}">
                <a16:creationId xmlns="" xmlns:a16="http://schemas.microsoft.com/office/drawing/2014/main" id="{9D02D60E-34FB-1C80-BFEB-7407DBF6CA5E}"/>
              </a:ext>
            </a:extLst>
          </p:cNvPr>
          <p:cNvSpPr txBox="1"/>
          <p:nvPr/>
        </p:nvSpPr>
        <p:spPr>
          <a:xfrm>
            <a:off x="2438400" y="7642914"/>
            <a:ext cx="4018414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fi-FI" sz="24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Kerangka Anggaran &amp; Keberlanjutan (RAB).</a:t>
            </a:r>
            <a:endParaRPr lang="en-US" sz="2400" b="1" dirty="0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59" name="TextBox 35">
            <a:extLst>
              <a:ext uri="{FF2B5EF4-FFF2-40B4-BE49-F238E27FC236}">
                <a16:creationId xmlns="" xmlns:a16="http://schemas.microsoft.com/office/drawing/2014/main" id="{A957F6F8-B0AF-34CC-6832-73692BE5B032}"/>
              </a:ext>
            </a:extLst>
          </p:cNvPr>
          <p:cNvSpPr txBox="1"/>
          <p:nvPr/>
        </p:nvSpPr>
        <p:spPr>
          <a:xfrm>
            <a:off x="2438400" y="8481114"/>
            <a:ext cx="4610968" cy="62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fi-FI" sz="24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Sistem Monitoring, Evaluasi, &amp; Mitigasi Risiko.</a:t>
            </a:r>
            <a:endParaRPr lang="en-US" sz="2400" b="1" dirty="0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547">
                <a:alpha val="100000"/>
              </a:srgbClr>
            </a:gs>
            <a:gs pos="100000">
              <a:srgbClr val="027CB8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073380" y="2198981"/>
            <a:ext cx="12835398" cy="939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7200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Landasan</a:t>
            </a:r>
            <a:r>
              <a:rPr lang="en-US" sz="7200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7200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Legalitas</a:t>
            </a:r>
            <a:r>
              <a:rPr lang="en-US" sz="7200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&amp; </a:t>
            </a:r>
            <a:r>
              <a:rPr lang="en-US" sz="7200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Kebijakan</a:t>
            </a:r>
            <a:r>
              <a:rPr lang="en-US" sz="7200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716282" y="5003090"/>
            <a:ext cx="1169924" cy="116992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767444" y="5003090"/>
            <a:ext cx="1169924" cy="1169924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716282" y="6782614"/>
            <a:ext cx="1169924" cy="116992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938905" y="5407839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90067" y="5407839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38905" y="7187363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144099" y="5409744"/>
            <a:ext cx="4250208" cy="661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2"/>
              </a:lnSpc>
            </a:pP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Dasar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Hukum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. UU No. 8/2016, PP No. 13/2020</a:t>
            </a:r>
            <a:endParaRPr lang="en-US" sz="2100" b="1" dirty="0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195260" y="5080511"/>
            <a:ext cx="5132298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2"/>
              </a:lnSpc>
            </a:pP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Memuat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Surat Keputusan (SK)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pendirian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ULD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atau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draf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tata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kelola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kelembagaan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ULD.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44099" y="7189268"/>
            <a:ext cx="4250208" cy="661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2"/>
              </a:lnSpc>
            </a:pP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Terintegrasi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langsung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dengan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Renstra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Perguruan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Tinggi</a:t>
            </a:r>
          </a:p>
        </p:txBody>
      </p:sp>
      <p:sp>
        <p:nvSpPr>
          <p:cNvPr id="26" name="Freeform 26"/>
          <p:cNvSpPr/>
          <p:nvPr/>
        </p:nvSpPr>
        <p:spPr>
          <a:xfrm rot="2908103">
            <a:off x="10747149" y="2365277"/>
            <a:ext cx="10365511" cy="1801007"/>
          </a:xfrm>
          <a:custGeom>
            <a:avLst/>
            <a:gdLst/>
            <a:ahLst/>
            <a:cxnLst/>
            <a:rect l="l" t="t" r="r" b="b"/>
            <a:pathLst>
              <a:path w="10365511" h="1801007">
                <a:moveTo>
                  <a:pt x="0" y="0"/>
                </a:moveTo>
                <a:lnTo>
                  <a:pt x="10365511" y="0"/>
                </a:lnTo>
                <a:lnTo>
                  <a:pt x="10365511" y="1801007"/>
                </a:lnTo>
                <a:lnTo>
                  <a:pt x="0" y="180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2908103">
            <a:off x="14075067" y="785949"/>
            <a:ext cx="6653597" cy="1156062"/>
          </a:xfrm>
          <a:custGeom>
            <a:avLst/>
            <a:gdLst/>
            <a:ahLst/>
            <a:cxnLst/>
            <a:rect l="l" t="t" r="r" b="b"/>
            <a:pathLst>
              <a:path w="6653597" h="1156062">
                <a:moveTo>
                  <a:pt x="0" y="0"/>
                </a:moveTo>
                <a:lnTo>
                  <a:pt x="6653597" y="0"/>
                </a:lnTo>
                <a:lnTo>
                  <a:pt x="6653597" y="1156062"/>
                </a:lnTo>
                <a:lnTo>
                  <a:pt x="0" y="1156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 rot="-7971770">
            <a:off x="11496537" y="1035855"/>
            <a:ext cx="9135236" cy="2031953"/>
            <a:chOff x="0" y="0"/>
            <a:chExt cx="2405988" cy="5351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405988" cy="535165"/>
            </a:xfrm>
            <a:custGeom>
              <a:avLst/>
              <a:gdLst/>
              <a:ahLst/>
              <a:cxnLst/>
              <a:rect l="l" t="t" r="r" b="b"/>
              <a:pathLst>
                <a:path w="2405988" h="535165">
                  <a:moveTo>
                    <a:pt x="2202788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2202788" y="535165"/>
                  </a:lnTo>
                  <a:lnTo>
                    <a:pt x="2405988" y="267582"/>
                  </a:lnTo>
                  <a:lnTo>
                    <a:pt x="220278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0" name="TextBox 30"/>
            <p:cNvSpPr txBox="1"/>
            <p:nvPr/>
          </p:nvSpPr>
          <p:spPr>
            <a:xfrm>
              <a:off x="0" y="19050"/>
              <a:ext cx="2291688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 rot="-7971770">
            <a:off x="14966550" y="-379197"/>
            <a:ext cx="6248681" cy="2031953"/>
            <a:chOff x="0" y="0"/>
            <a:chExt cx="1645743" cy="5351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45743" cy="535165"/>
            </a:xfrm>
            <a:custGeom>
              <a:avLst/>
              <a:gdLst/>
              <a:ahLst/>
              <a:cxnLst/>
              <a:rect l="l" t="t" r="r" b="b"/>
              <a:pathLst>
                <a:path w="1645743" h="535165">
                  <a:moveTo>
                    <a:pt x="1442543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442543" y="535165"/>
                  </a:lnTo>
                  <a:lnTo>
                    <a:pt x="1645743" y="267582"/>
                  </a:lnTo>
                  <a:lnTo>
                    <a:pt x="144254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3" name="TextBox 33"/>
            <p:cNvSpPr txBox="1"/>
            <p:nvPr/>
          </p:nvSpPr>
          <p:spPr>
            <a:xfrm>
              <a:off x="0" y="19050"/>
              <a:ext cx="1531443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547">
                <a:alpha val="100000"/>
              </a:srgbClr>
            </a:gs>
            <a:gs pos="100000">
              <a:srgbClr val="027CB8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1270401" y="-5395175"/>
            <a:ext cx="16694371" cy="1669437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19209" y="19209"/>
              <a:ext cx="774382" cy="774382"/>
            </a:xfrm>
            <a:custGeom>
              <a:avLst/>
              <a:gdLst/>
              <a:ahLst/>
              <a:cxnLst/>
              <a:rect l="l" t="t" r="r" b="b"/>
              <a:pathLst>
                <a:path w="774382" h="774382">
                  <a:moveTo>
                    <a:pt x="419983" y="13583"/>
                  </a:moveTo>
                  <a:lnTo>
                    <a:pt x="760799" y="354399"/>
                  </a:lnTo>
                  <a:cubicBezTo>
                    <a:pt x="778910" y="372510"/>
                    <a:pt x="778910" y="401872"/>
                    <a:pt x="760799" y="419983"/>
                  </a:cubicBezTo>
                  <a:lnTo>
                    <a:pt x="419983" y="760799"/>
                  </a:lnTo>
                  <a:cubicBezTo>
                    <a:pt x="401872" y="778910"/>
                    <a:pt x="372510" y="778910"/>
                    <a:pt x="354399" y="760799"/>
                  </a:cubicBezTo>
                  <a:lnTo>
                    <a:pt x="13583" y="419983"/>
                  </a:lnTo>
                  <a:cubicBezTo>
                    <a:pt x="-4528" y="401872"/>
                    <a:pt x="-4528" y="372510"/>
                    <a:pt x="13583" y="354399"/>
                  </a:cubicBezTo>
                  <a:lnTo>
                    <a:pt x="354399" y="13583"/>
                  </a:lnTo>
                  <a:cubicBezTo>
                    <a:pt x="372510" y="-4528"/>
                    <a:pt x="401872" y="-4528"/>
                    <a:pt x="419983" y="1358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7971770">
            <a:off x="14898479" y="5236738"/>
            <a:ext cx="5231354" cy="2031953"/>
            <a:chOff x="0" y="0"/>
            <a:chExt cx="1377805" cy="5351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7805" cy="535165"/>
            </a:xfrm>
            <a:custGeom>
              <a:avLst/>
              <a:gdLst/>
              <a:ahLst/>
              <a:cxnLst/>
              <a:rect l="l" t="t" r="r" b="b"/>
              <a:pathLst>
                <a:path w="1377805" h="535165">
                  <a:moveTo>
                    <a:pt x="1174605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174605" y="535165"/>
                  </a:lnTo>
                  <a:lnTo>
                    <a:pt x="1377805" y="267582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0" y="19050"/>
              <a:ext cx="1263505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7944222">
            <a:off x="15130106" y="-586034"/>
            <a:ext cx="5231354" cy="2061509"/>
            <a:chOff x="0" y="0"/>
            <a:chExt cx="1377805" cy="5429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77805" cy="542949"/>
            </a:xfrm>
            <a:custGeom>
              <a:avLst/>
              <a:gdLst/>
              <a:ahLst/>
              <a:cxnLst/>
              <a:rect l="l" t="t" r="r" b="b"/>
              <a:pathLst>
                <a:path w="1377805" h="542949">
                  <a:moveTo>
                    <a:pt x="1174605" y="0"/>
                  </a:moveTo>
                  <a:lnTo>
                    <a:pt x="0" y="0"/>
                  </a:lnTo>
                  <a:lnTo>
                    <a:pt x="0" y="542949"/>
                  </a:lnTo>
                  <a:lnTo>
                    <a:pt x="1174605" y="542949"/>
                  </a:lnTo>
                  <a:lnTo>
                    <a:pt x="1377805" y="271474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1263505" cy="5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247922" y="-934200"/>
            <a:ext cx="7731559" cy="773155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30693" y="30693"/>
              <a:ext cx="751414" cy="751414"/>
            </a:xfrm>
            <a:custGeom>
              <a:avLst/>
              <a:gdLst/>
              <a:ahLst/>
              <a:cxnLst/>
              <a:rect l="l" t="t" r="r" b="b"/>
              <a:pathLst>
                <a:path w="751414" h="751414">
                  <a:moveTo>
                    <a:pt x="428103" y="21703"/>
                  </a:moveTo>
                  <a:lnTo>
                    <a:pt x="729711" y="323311"/>
                  </a:lnTo>
                  <a:cubicBezTo>
                    <a:pt x="743607" y="337207"/>
                    <a:pt x="751414" y="356055"/>
                    <a:pt x="751414" y="375707"/>
                  </a:cubicBezTo>
                  <a:cubicBezTo>
                    <a:pt x="751414" y="395359"/>
                    <a:pt x="743607" y="414207"/>
                    <a:pt x="729711" y="428103"/>
                  </a:cubicBezTo>
                  <a:lnTo>
                    <a:pt x="428103" y="729711"/>
                  </a:lnTo>
                  <a:cubicBezTo>
                    <a:pt x="414207" y="743607"/>
                    <a:pt x="395359" y="751414"/>
                    <a:pt x="375707" y="751414"/>
                  </a:cubicBezTo>
                  <a:cubicBezTo>
                    <a:pt x="356055" y="751414"/>
                    <a:pt x="337207" y="743607"/>
                    <a:pt x="323311" y="729711"/>
                  </a:cubicBezTo>
                  <a:lnTo>
                    <a:pt x="21703" y="428103"/>
                  </a:lnTo>
                  <a:cubicBezTo>
                    <a:pt x="7807" y="414207"/>
                    <a:pt x="0" y="395359"/>
                    <a:pt x="0" y="375707"/>
                  </a:cubicBezTo>
                  <a:cubicBezTo>
                    <a:pt x="0" y="356055"/>
                    <a:pt x="7807" y="337207"/>
                    <a:pt x="21703" y="323311"/>
                  </a:cubicBezTo>
                  <a:lnTo>
                    <a:pt x="323311" y="21703"/>
                  </a:lnTo>
                  <a:cubicBezTo>
                    <a:pt x="337207" y="7807"/>
                    <a:pt x="356055" y="0"/>
                    <a:pt x="375707" y="0"/>
                  </a:cubicBezTo>
                  <a:cubicBezTo>
                    <a:pt x="395359" y="0"/>
                    <a:pt x="414207" y="7807"/>
                    <a:pt x="428103" y="2170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35523" y="4632637"/>
            <a:ext cx="6032679" cy="603267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39336" y="39336"/>
              <a:ext cx="734127" cy="734127"/>
            </a:xfrm>
            <a:custGeom>
              <a:avLst/>
              <a:gdLst/>
              <a:ahLst/>
              <a:cxnLst/>
              <a:rect l="l" t="t" r="r" b="b"/>
              <a:pathLst>
                <a:path w="734127" h="734127">
                  <a:moveTo>
                    <a:pt x="434215" y="27815"/>
                  </a:moveTo>
                  <a:lnTo>
                    <a:pt x="706313" y="299913"/>
                  </a:lnTo>
                  <a:cubicBezTo>
                    <a:pt x="743399" y="336999"/>
                    <a:pt x="743399" y="397129"/>
                    <a:pt x="706313" y="434215"/>
                  </a:cubicBezTo>
                  <a:lnTo>
                    <a:pt x="434215" y="706313"/>
                  </a:lnTo>
                  <a:cubicBezTo>
                    <a:pt x="397129" y="743399"/>
                    <a:pt x="336999" y="743399"/>
                    <a:pt x="299913" y="706313"/>
                  </a:cubicBezTo>
                  <a:lnTo>
                    <a:pt x="27815" y="434215"/>
                  </a:lnTo>
                  <a:cubicBezTo>
                    <a:pt x="-9271" y="397129"/>
                    <a:pt x="-9271" y="336999"/>
                    <a:pt x="27815" y="299913"/>
                  </a:cubicBezTo>
                  <a:lnTo>
                    <a:pt x="299913" y="27815"/>
                  </a:lnTo>
                  <a:cubicBezTo>
                    <a:pt x="336999" y="-9271"/>
                    <a:pt x="397129" y="-9271"/>
                    <a:pt x="434215" y="27815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7" name="TextBox 17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444947" y="-585325"/>
            <a:ext cx="4671271" cy="5127893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26744" y="26744"/>
              <a:ext cx="759313" cy="759313"/>
            </a:xfrm>
            <a:custGeom>
              <a:avLst/>
              <a:gdLst/>
              <a:ahLst/>
              <a:cxnLst/>
              <a:rect l="l" t="t" r="r" b="b"/>
              <a:pathLst>
                <a:path w="759313" h="759313">
                  <a:moveTo>
                    <a:pt x="425310" y="18910"/>
                  </a:moveTo>
                  <a:lnTo>
                    <a:pt x="740402" y="334002"/>
                  </a:lnTo>
                  <a:cubicBezTo>
                    <a:pt x="765616" y="359216"/>
                    <a:pt x="765616" y="400096"/>
                    <a:pt x="740402" y="425310"/>
                  </a:cubicBezTo>
                  <a:lnTo>
                    <a:pt x="425310" y="740402"/>
                  </a:lnTo>
                  <a:cubicBezTo>
                    <a:pt x="400096" y="765616"/>
                    <a:pt x="359216" y="765616"/>
                    <a:pt x="334002" y="740402"/>
                  </a:cubicBezTo>
                  <a:lnTo>
                    <a:pt x="18910" y="425310"/>
                  </a:lnTo>
                  <a:cubicBezTo>
                    <a:pt x="-6304" y="400096"/>
                    <a:pt x="-6304" y="359216"/>
                    <a:pt x="18910" y="334002"/>
                  </a:cubicBezTo>
                  <a:lnTo>
                    <a:pt x="334002" y="18910"/>
                  </a:lnTo>
                  <a:cubicBezTo>
                    <a:pt x="359216" y="-6304"/>
                    <a:pt x="400096" y="-6304"/>
                    <a:pt x="425310" y="18910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243301" y="3386517"/>
            <a:ext cx="5520129" cy="5520129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34275" y="34275"/>
              <a:ext cx="744250" cy="744250"/>
            </a:xfrm>
            <a:custGeom>
              <a:avLst/>
              <a:gdLst/>
              <a:ahLst/>
              <a:cxnLst/>
              <a:rect l="l" t="t" r="r" b="b"/>
              <a:pathLst>
                <a:path w="744250" h="744250">
                  <a:moveTo>
                    <a:pt x="430636" y="24236"/>
                  </a:moveTo>
                  <a:lnTo>
                    <a:pt x="720014" y="313614"/>
                  </a:lnTo>
                  <a:cubicBezTo>
                    <a:pt x="752329" y="345929"/>
                    <a:pt x="752329" y="398321"/>
                    <a:pt x="720014" y="430636"/>
                  </a:cubicBezTo>
                  <a:lnTo>
                    <a:pt x="430636" y="720014"/>
                  </a:lnTo>
                  <a:cubicBezTo>
                    <a:pt x="398321" y="752329"/>
                    <a:pt x="345929" y="752329"/>
                    <a:pt x="313614" y="720014"/>
                  </a:cubicBezTo>
                  <a:lnTo>
                    <a:pt x="24236" y="430636"/>
                  </a:lnTo>
                  <a:cubicBezTo>
                    <a:pt x="-8079" y="398321"/>
                    <a:pt x="-8079" y="345929"/>
                    <a:pt x="24236" y="313614"/>
                  </a:cubicBezTo>
                  <a:lnTo>
                    <a:pt x="313614" y="24236"/>
                  </a:lnTo>
                  <a:cubicBezTo>
                    <a:pt x="345929" y="-8079"/>
                    <a:pt x="398321" y="-8079"/>
                    <a:pt x="430636" y="24236"/>
                  </a:cubicBezTo>
                  <a:close/>
                </a:path>
              </a:pathLst>
            </a:custGeom>
            <a:blipFill>
              <a:blip r:embed="rId3"/>
              <a:stretch>
                <a:fillRect t="-25046" b="-25046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2790200" y="7415741"/>
            <a:ext cx="7702085" cy="4251722"/>
            <a:chOff x="0" y="0"/>
            <a:chExt cx="1288354" cy="711200"/>
          </a:xfrm>
        </p:grpSpPr>
        <p:sp>
          <p:nvSpPr>
            <p:cNvPr id="23" name="Freeform 23"/>
            <p:cNvSpPr/>
            <p:nvPr/>
          </p:nvSpPr>
          <p:spPr>
            <a:xfrm>
              <a:off x="35243" y="28083"/>
              <a:ext cx="1217869" cy="683117"/>
            </a:xfrm>
            <a:custGeom>
              <a:avLst/>
              <a:gdLst/>
              <a:ahLst/>
              <a:cxnLst/>
              <a:rect l="l" t="t" r="r" b="b"/>
              <a:pathLst>
                <a:path w="1217869" h="683117">
                  <a:moveTo>
                    <a:pt x="651446" y="18852"/>
                  </a:moveTo>
                  <a:lnTo>
                    <a:pt x="1210599" y="636182"/>
                  </a:lnTo>
                  <a:cubicBezTo>
                    <a:pt x="1218055" y="644414"/>
                    <a:pt x="1219959" y="656266"/>
                    <a:pt x="1215457" y="666419"/>
                  </a:cubicBezTo>
                  <a:cubicBezTo>
                    <a:pt x="1210954" y="676572"/>
                    <a:pt x="1200892" y="683117"/>
                    <a:pt x="1189785" y="683117"/>
                  </a:cubicBezTo>
                  <a:lnTo>
                    <a:pt x="28083" y="683117"/>
                  </a:lnTo>
                  <a:cubicBezTo>
                    <a:pt x="16977" y="683117"/>
                    <a:pt x="6914" y="676572"/>
                    <a:pt x="2411" y="666419"/>
                  </a:cubicBezTo>
                  <a:cubicBezTo>
                    <a:pt x="-2091" y="656266"/>
                    <a:pt x="-187" y="644414"/>
                    <a:pt x="7269" y="636182"/>
                  </a:cubicBezTo>
                  <a:lnTo>
                    <a:pt x="566422" y="18852"/>
                  </a:lnTo>
                  <a:cubicBezTo>
                    <a:pt x="577295" y="6847"/>
                    <a:pt x="592737" y="0"/>
                    <a:pt x="608934" y="0"/>
                  </a:cubicBezTo>
                  <a:cubicBezTo>
                    <a:pt x="625131" y="0"/>
                    <a:pt x="640573" y="6847"/>
                    <a:pt x="651446" y="18852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4" name="TextBox 24"/>
            <p:cNvSpPr txBox="1"/>
            <p:nvPr/>
          </p:nvSpPr>
          <p:spPr>
            <a:xfrm>
              <a:off x="201305" y="349250"/>
              <a:ext cx="885743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972947" y="462038"/>
            <a:ext cx="11388880" cy="25230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080"/>
              </a:lnSpc>
            </a:pPr>
            <a:r>
              <a:rPr lang="fi-FI" sz="7000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Kejelasan Visi, Misi, &amp; Indikator Kinerja Utama (IKU).</a:t>
            </a:r>
            <a:endParaRPr lang="en-US" sz="7000" b="1" dirty="0">
              <a:solidFill>
                <a:srgbClr val="FFFFFF"/>
              </a:solidFill>
              <a:latin typeface="Eastman Condensed Bold"/>
              <a:ea typeface="Eastman Condensed Bold"/>
              <a:cs typeface="Eastman Condensed Bold"/>
              <a:sym typeface="Eastman Condensed Bold"/>
            </a:endParaRPr>
          </a:p>
        </p:txBody>
      </p:sp>
      <p:grpSp>
        <p:nvGrpSpPr>
          <p:cNvPr id="30" name="Group 6">
            <a:extLst>
              <a:ext uri="{FF2B5EF4-FFF2-40B4-BE49-F238E27FC236}">
                <a16:creationId xmlns="" xmlns:a16="http://schemas.microsoft.com/office/drawing/2014/main" id="{ED824A65-8B03-29CD-A7E5-622BBE702735}"/>
              </a:ext>
            </a:extLst>
          </p:cNvPr>
          <p:cNvGrpSpPr/>
          <p:nvPr/>
        </p:nvGrpSpPr>
        <p:grpSpPr>
          <a:xfrm>
            <a:off x="990600" y="4076700"/>
            <a:ext cx="1169924" cy="1169924"/>
            <a:chOff x="0" y="0"/>
            <a:chExt cx="812800" cy="812800"/>
          </a:xfrm>
        </p:grpSpPr>
        <p:sp>
          <p:nvSpPr>
            <p:cNvPr id="31" name="Freeform 7">
              <a:extLst>
                <a:ext uri="{FF2B5EF4-FFF2-40B4-BE49-F238E27FC236}">
                  <a16:creationId xmlns="" xmlns:a16="http://schemas.microsoft.com/office/drawing/2014/main" id="{C3E0C8E3-F2AA-2AFD-6D04-E1F205BB352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2" name="TextBox 8">
              <a:extLst>
                <a:ext uri="{FF2B5EF4-FFF2-40B4-BE49-F238E27FC236}">
                  <a16:creationId xmlns="" xmlns:a16="http://schemas.microsoft.com/office/drawing/2014/main" id="{0FF11FF6-5F03-0E33-FD33-E6E9F553010C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3" name="Group 9">
            <a:extLst>
              <a:ext uri="{FF2B5EF4-FFF2-40B4-BE49-F238E27FC236}">
                <a16:creationId xmlns="" xmlns:a16="http://schemas.microsoft.com/office/drawing/2014/main" id="{923F0301-4D91-2B7E-5970-B63F52468282}"/>
              </a:ext>
            </a:extLst>
          </p:cNvPr>
          <p:cNvGrpSpPr/>
          <p:nvPr/>
        </p:nvGrpSpPr>
        <p:grpSpPr>
          <a:xfrm>
            <a:off x="7010400" y="4076700"/>
            <a:ext cx="1169924" cy="1169924"/>
            <a:chOff x="0" y="0"/>
            <a:chExt cx="812800" cy="812800"/>
          </a:xfrm>
        </p:grpSpPr>
        <p:sp>
          <p:nvSpPr>
            <p:cNvPr id="34" name="Freeform 10">
              <a:extLst>
                <a:ext uri="{FF2B5EF4-FFF2-40B4-BE49-F238E27FC236}">
                  <a16:creationId xmlns="" xmlns:a16="http://schemas.microsoft.com/office/drawing/2014/main" id="{402D584A-7C03-9BBD-C600-F2E93A410D6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5" name="TextBox 11">
              <a:extLst>
                <a:ext uri="{FF2B5EF4-FFF2-40B4-BE49-F238E27FC236}">
                  <a16:creationId xmlns="" xmlns:a16="http://schemas.microsoft.com/office/drawing/2014/main" id="{DAD68A28-B237-A72B-D389-0067CDFD65A4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6" name="Group 12">
            <a:extLst>
              <a:ext uri="{FF2B5EF4-FFF2-40B4-BE49-F238E27FC236}">
                <a16:creationId xmlns="" xmlns:a16="http://schemas.microsoft.com/office/drawing/2014/main" id="{24E55528-3B67-2375-C824-B37230D65B04}"/>
              </a:ext>
            </a:extLst>
          </p:cNvPr>
          <p:cNvGrpSpPr/>
          <p:nvPr/>
        </p:nvGrpSpPr>
        <p:grpSpPr>
          <a:xfrm>
            <a:off x="990600" y="5856224"/>
            <a:ext cx="1169924" cy="1169924"/>
            <a:chOff x="0" y="0"/>
            <a:chExt cx="812800" cy="812800"/>
          </a:xfrm>
        </p:grpSpPr>
        <p:sp>
          <p:nvSpPr>
            <p:cNvPr id="37" name="Freeform 13">
              <a:extLst>
                <a:ext uri="{FF2B5EF4-FFF2-40B4-BE49-F238E27FC236}">
                  <a16:creationId xmlns="" xmlns:a16="http://schemas.microsoft.com/office/drawing/2014/main" id="{E30CB561-92E5-ED54-F69A-D7A4EF4ECAE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8" name="TextBox 14">
              <a:extLst>
                <a:ext uri="{FF2B5EF4-FFF2-40B4-BE49-F238E27FC236}">
                  <a16:creationId xmlns="" xmlns:a16="http://schemas.microsoft.com/office/drawing/2014/main" id="{28C535DE-C3CC-8B23-407D-7235256CBDF6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9" name="TextBox 18">
            <a:extLst>
              <a:ext uri="{FF2B5EF4-FFF2-40B4-BE49-F238E27FC236}">
                <a16:creationId xmlns="" xmlns:a16="http://schemas.microsoft.com/office/drawing/2014/main" id="{4CD4A245-F34F-5843-81D1-99C26848F399}"/>
              </a:ext>
            </a:extLst>
          </p:cNvPr>
          <p:cNvSpPr txBox="1"/>
          <p:nvPr/>
        </p:nvSpPr>
        <p:spPr>
          <a:xfrm>
            <a:off x="1213223" y="4481449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</a:p>
        </p:txBody>
      </p:sp>
      <p:sp>
        <p:nvSpPr>
          <p:cNvPr id="40" name="TextBox 19">
            <a:extLst>
              <a:ext uri="{FF2B5EF4-FFF2-40B4-BE49-F238E27FC236}">
                <a16:creationId xmlns="" xmlns:a16="http://schemas.microsoft.com/office/drawing/2014/main" id="{2490AD4F-5C94-A738-440E-B7D8E5F7D1F1}"/>
              </a:ext>
            </a:extLst>
          </p:cNvPr>
          <p:cNvSpPr txBox="1"/>
          <p:nvPr/>
        </p:nvSpPr>
        <p:spPr>
          <a:xfrm>
            <a:off x="7233023" y="4481449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</a:p>
        </p:txBody>
      </p:sp>
      <p:sp>
        <p:nvSpPr>
          <p:cNvPr id="41" name="TextBox 20">
            <a:extLst>
              <a:ext uri="{FF2B5EF4-FFF2-40B4-BE49-F238E27FC236}">
                <a16:creationId xmlns="" xmlns:a16="http://schemas.microsoft.com/office/drawing/2014/main" id="{EED910EB-384F-38A0-A7D1-4CC1309D2C2A}"/>
              </a:ext>
            </a:extLst>
          </p:cNvPr>
          <p:cNvSpPr txBox="1"/>
          <p:nvPr/>
        </p:nvSpPr>
        <p:spPr>
          <a:xfrm>
            <a:off x="1213223" y="6260973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</a:p>
        </p:txBody>
      </p:sp>
      <p:sp>
        <p:nvSpPr>
          <p:cNvPr id="42" name="TextBox 22">
            <a:extLst>
              <a:ext uri="{FF2B5EF4-FFF2-40B4-BE49-F238E27FC236}">
                <a16:creationId xmlns="" xmlns:a16="http://schemas.microsoft.com/office/drawing/2014/main" id="{7CCF537E-D20A-B88A-EFB4-621924DD58C0}"/>
              </a:ext>
            </a:extLst>
          </p:cNvPr>
          <p:cNvSpPr txBox="1"/>
          <p:nvPr/>
        </p:nvSpPr>
        <p:spPr>
          <a:xfrm>
            <a:off x="2418417" y="4076700"/>
            <a:ext cx="4250208" cy="1325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2"/>
              </a:lnSpc>
            </a:pP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Visi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berfokus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pada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ekosistem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pendidikan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inklusif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dan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hak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asasi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(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bukan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berbasis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belas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kasihan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/</a:t>
            </a:r>
            <a:r>
              <a:rPr lang="es-E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charity</a:t>
            </a:r>
            <a:r>
              <a:rPr lang="es-E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).</a:t>
            </a:r>
            <a:endParaRPr lang="en-US" sz="2100" b="1" dirty="0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43" name="TextBox 23">
            <a:extLst>
              <a:ext uri="{FF2B5EF4-FFF2-40B4-BE49-F238E27FC236}">
                <a16:creationId xmlns="" xmlns:a16="http://schemas.microsoft.com/office/drawing/2014/main" id="{9CF28FD3-F7C2-0CE6-7616-8847720F04B0}"/>
              </a:ext>
            </a:extLst>
          </p:cNvPr>
          <p:cNvSpPr txBox="1"/>
          <p:nvPr/>
        </p:nvSpPr>
        <p:spPr>
          <a:xfrm>
            <a:off x="8438217" y="4152900"/>
            <a:ext cx="4452828" cy="992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2"/>
              </a:lnSpc>
            </a:pP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Setiap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target IKU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terbagi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secara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jelas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per semester/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tahun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selama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periode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5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tahun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.</a:t>
            </a:r>
          </a:p>
        </p:txBody>
      </p:sp>
      <p:sp>
        <p:nvSpPr>
          <p:cNvPr id="44" name="TextBox 24">
            <a:extLst>
              <a:ext uri="{FF2B5EF4-FFF2-40B4-BE49-F238E27FC236}">
                <a16:creationId xmlns="" xmlns:a16="http://schemas.microsoft.com/office/drawing/2014/main" id="{A4B71F28-A9B2-5546-6600-19135BA8E879}"/>
              </a:ext>
            </a:extLst>
          </p:cNvPr>
          <p:cNvSpPr txBox="1"/>
          <p:nvPr/>
        </p:nvSpPr>
        <p:spPr>
          <a:xfrm>
            <a:off x="2418417" y="5722752"/>
            <a:ext cx="4250208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2"/>
              </a:lnSpc>
            </a:pP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IKU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memenuhi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 err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kriteria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SMART (Specific, Measurable</a:t>
            </a:r>
            <a:r>
              <a:rPr lang="en-US" sz="2100" b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,</a:t>
            </a:r>
            <a:r>
              <a:rPr lang="id-ID" sz="2100" b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id-ID" sz="2100" b="1" i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Terukur</a:t>
            </a:r>
            <a:r>
              <a:rPr lang="en-US" sz="2100" b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Achievable</a:t>
            </a:r>
            <a:r>
              <a:rPr lang="en-US" sz="2100" b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,</a:t>
            </a:r>
            <a:r>
              <a:rPr lang="id-ID" sz="2100" b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id-ID" sz="2100" b="1" i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Dapat Dicapai</a:t>
            </a:r>
            <a:r>
              <a:rPr lang="en-US" sz="2100" b="1" i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</a:t>
            </a:r>
            <a:r>
              <a:rPr lang="en-US" sz="2100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Relevant, </a:t>
            </a:r>
            <a:r>
              <a:rPr lang="en-US" sz="2100" b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Time-bound</a:t>
            </a:r>
            <a:r>
              <a:rPr lang="id-ID" sz="2100" b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, </a:t>
            </a:r>
            <a:r>
              <a:rPr lang="id-ID" sz="2100" b="1" i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berbatas waktu</a:t>
            </a:r>
            <a:r>
              <a:rPr lang="en-US" sz="2100" b="1" dirty="0" smtClean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).</a:t>
            </a:r>
            <a:endParaRPr lang="en-US" sz="2100" b="1" dirty="0">
              <a:solidFill>
                <a:srgbClr val="FFFFFF"/>
              </a:solidFill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3846" y="-22852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55359" y="903294"/>
            <a:ext cx="13074976" cy="25230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nn-NO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Ketepatan Data Awal (Baseline Data).</a:t>
            </a:r>
            <a:endParaRPr lang="en-US" sz="7200" b="1" dirty="0">
              <a:solidFill>
                <a:srgbClr val="001E51"/>
              </a:solidFill>
              <a:latin typeface="Eastman Condensed Bold"/>
              <a:ea typeface="Eastman Condensed Bold"/>
              <a:cs typeface="Eastman Condensed Bold"/>
              <a:sym typeface="Eastman Condensed Bold"/>
            </a:endParaRPr>
          </a:p>
        </p:txBody>
      </p:sp>
      <p:sp>
        <p:nvSpPr>
          <p:cNvPr id="6" name="Freeform 6"/>
          <p:cNvSpPr/>
          <p:nvPr/>
        </p:nvSpPr>
        <p:spPr>
          <a:xfrm rot="2908103" flipV="1">
            <a:off x="-3233029" y="7844383"/>
            <a:ext cx="10365511" cy="1801007"/>
          </a:xfrm>
          <a:custGeom>
            <a:avLst/>
            <a:gdLst/>
            <a:ahLst/>
            <a:cxnLst/>
            <a:rect l="l" t="t" r="r" b="b"/>
            <a:pathLst>
              <a:path w="10365511" h="1801007">
                <a:moveTo>
                  <a:pt x="0" y="1801008"/>
                </a:moveTo>
                <a:lnTo>
                  <a:pt x="10365511" y="1801008"/>
                </a:lnTo>
                <a:lnTo>
                  <a:pt x="10365511" y="0"/>
                </a:lnTo>
                <a:lnTo>
                  <a:pt x="0" y="0"/>
                </a:lnTo>
                <a:lnTo>
                  <a:pt x="0" y="1801008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40402" y="6362700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1" y="0"/>
                </a:lnTo>
                <a:lnTo>
                  <a:pt x="3664361" y="636683"/>
                </a:lnTo>
                <a:lnTo>
                  <a:pt x="0" y="636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179888" y="6335617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0" y="0"/>
                </a:lnTo>
                <a:lnTo>
                  <a:pt x="3664360" y="636683"/>
                </a:lnTo>
                <a:lnTo>
                  <a:pt x="0" y="636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605959" y="6269492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0" y="0"/>
                </a:lnTo>
                <a:lnTo>
                  <a:pt x="3664360" y="636683"/>
                </a:lnTo>
                <a:lnTo>
                  <a:pt x="0" y="636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2438400" y="4517008"/>
            <a:ext cx="4170241" cy="2302891"/>
            <a:chOff x="0" y="0"/>
            <a:chExt cx="969644" cy="89660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9644" cy="896608"/>
            </a:xfrm>
            <a:custGeom>
              <a:avLst/>
              <a:gdLst/>
              <a:ahLst/>
              <a:cxnLst/>
              <a:rect l="l" t="t" r="r" b="b"/>
              <a:pathLst>
                <a:path w="969644" h="896608">
                  <a:moveTo>
                    <a:pt x="107246" y="0"/>
                  </a:moveTo>
                  <a:lnTo>
                    <a:pt x="862398" y="0"/>
                  </a:lnTo>
                  <a:cubicBezTo>
                    <a:pt x="890842" y="0"/>
                    <a:pt x="918120" y="11299"/>
                    <a:pt x="938233" y="31412"/>
                  </a:cubicBezTo>
                  <a:cubicBezTo>
                    <a:pt x="958345" y="51524"/>
                    <a:pt x="969644" y="78802"/>
                    <a:pt x="969644" y="107246"/>
                  </a:cubicBezTo>
                  <a:lnTo>
                    <a:pt x="969644" y="789362"/>
                  </a:lnTo>
                  <a:cubicBezTo>
                    <a:pt x="969644" y="817805"/>
                    <a:pt x="958345" y="845083"/>
                    <a:pt x="938233" y="865196"/>
                  </a:cubicBezTo>
                  <a:cubicBezTo>
                    <a:pt x="918120" y="885308"/>
                    <a:pt x="890842" y="896608"/>
                    <a:pt x="862398" y="896608"/>
                  </a:cubicBezTo>
                  <a:lnTo>
                    <a:pt x="107246" y="896608"/>
                  </a:lnTo>
                  <a:cubicBezTo>
                    <a:pt x="78802" y="896608"/>
                    <a:pt x="51524" y="885308"/>
                    <a:pt x="31412" y="865196"/>
                  </a:cubicBezTo>
                  <a:cubicBezTo>
                    <a:pt x="11299" y="845083"/>
                    <a:pt x="0" y="817805"/>
                    <a:pt x="0" y="789362"/>
                  </a:cubicBezTo>
                  <a:lnTo>
                    <a:pt x="0" y="107246"/>
                  </a:lnTo>
                  <a:cubicBezTo>
                    <a:pt x="0" y="78802"/>
                    <a:pt x="11299" y="51524"/>
                    <a:pt x="31412" y="31412"/>
                  </a:cubicBezTo>
                  <a:cubicBezTo>
                    <a:pt x="51524" y="11299"/>
                    <a:pt x="78802" y="0"/>
                    <a:pt x="10724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0" y="19050"/>
              <a:ext cx="969644" cy="877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52993" y="4517008"/>
            <a:ext cx="4131815" cy="2302891"/>
            <a:chOff x="0" y="0"/>
            <a:chExt cx="969644" cy="89660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69644" cy="896608"/>
            </a:xfrm>
            <a:custGeom>
              <a:avLst/>
              <a:gdLst/>
              <a:ahLst/>
              <a:cxnLst/>
              <a:rect l="l" t="t" r="r" b="b"/>
              <a:pathLst>
                <a:path w="969644" h="896608">
                  <a:moveTo>
                    <a:pt x="107246" y="0"/>
                  </a:moveTo>
                  <a:lnTo>
                    <a:pt x="862398" y="0"/>
                  </a:lnTo>
                  <a:cubicBezTo>
                    <a:pt x="890842" y="0"/>
                    <a:pt x="918120" y="11299"/>
                    <a:pt x="938233" y="31412"/>
                  </a:cubicBezTo>
                  <a:cubicBezTo>
                    <a:pt x="958345" y="51524"/>
                    <a:pt x="969644" y="78802"/>
                    <a:pt x="969644" y="107246"/>
                  </a:cubicBezTo>
                  <a:lnTo>
                    <a:pt x="969644" y="789362"/>
                  </a:lnTo>
                  <a:cubicBezTo>
                    <a:pt x="969644" y="817805"/>
                    <a:pt x="958345" y="845083"/>
                    <a:pt x="938233" y="865196"/>
                  </a:cubicBezTo>
                  <a:cubicBezTo>
                    <a:pt x="918120" y="885308"/>
                    <a:pt x="890842" y="896608"/>
                    <a:pt x="862398" y="896608"/>
                  </a:cubicBezTo>
                  <a:lnTo>
                    <a:pt x="107246" y="896608"/>
                  </a:lnTo>
                  <a:cubicBezTo>
                    <a:pt x="78802" y="896608"/>
                    <a:pt x="51524" y="885308"/>
                    <a:pt x="31412" y="865196"/>
                  </a:cubicBezTo>
                  <a:cubicBezTo>
                    <a:pt x="11299" y="845083"/>
                    <a:pt x="0" y="817805"/>
                    <a:pt x="0" y="789362"/>
                  </a:cubicBezTo>
                  <a:lnTo>
                    <a:pt x="0" y="107246"/>
                  </a:lnTo>
                  <a:cubicBezTo>
                    <a:pt x="0" y="78802"/>
                    <a:pt x="11299" y="51524"/>
                    <a:pt x="31412" y="31412"/>
                  </a:cubicBezTo>
                  <a:cubicBezTo>
                    <a:pt x="51524" y="11299"/>
                    <a:pt x="78802" y="0"/>
                    <a:pt x="10724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969644" cy="877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057746" y="4517008"/>
            <a:ext cx="4304005" cy="2300960"/>
            <a:chOff x="0" y="0"/>
            <a:chExt cx="969644" cy="8966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69644" cy="896608"/>
            </a:xfrm>
            <a:custGeom>
              <a:avLst/>
              <a:gdLst/>
              <a:ahLst/>
              <a:cxnLst/>
              <a:rect l="l" t="t" r="r" b="b"/>
              <a:pathLst>
                <a:path w="969644" h="896608">
                  <a:moveTo>
                    <a:pt x="107246" y="0"/>
                  </a:moveTo>
                  <a:lnTo>
                    <a:pt x="862398" y="0"/>
                  </a:lnTo>
                  <a:cubicBezTo>
                    <a:pt x="890842" y="0"/>
                    <a:pt x="918120" y="11299"/>
                    <a:pt x="938233" y="31412"/>
                  </a:cubicBezTo>
                  <a:cubicBezTo>
                    <a:pt x="958345" y="51524"/>
                    <a:pt x="969644" y="78802"/>
                    <a:pt x="969644" y="107246"/>
                  </a:cubicBezTo>
                  <a:lnTo>
                    <a:pt x="969644" y="789362"/>
                  </a:lnTo>
                  <a:cubicBezTo>
                    <a:pt x="969644" y="817805"/>
                    <a:pt x="958345" y="845083"/>
                    <a:pt x="938233" y="865196"/>
                  </a:cubicBezTo>
                  <a:cubicBezTo>
                    <a:pt x="918120" y="885308"/>
                    <a:pt x="890842" y="896608"/>
                    <a:pt x="862398" y="896608"/>
                  </a:cubicBezTo>
                  <a:lnTo>
                    <a:pt x="107246" y="896608"/>
                  </a:lnTo>
                  <a:cubicBezTo>
                    <a:pt x="78802" y="896608"/>
                    <a:pt x="51524" y="885308"/>
                    <a:pt x="31412" y="865196"/>
                  </a:cubicBezTo>
                  <a:cubicBezTo>
                    <a:pt x="11299" y="845083"/>
                    <a:pt x="0" y="817805"/>
                    <a:pt x="0" y="789362"/>
                  </a:cubicBezTo>
                  <a:lnTo>
                    <a:pt x="0" y="107246"/>
                  </a:lnTo>
                  <a:cubicBezTo>
                    <a:pt x="0" y="78802"/>
                    <a:pt x="11299" y="51524"/>
                    <a:pt x="31412" y="31412"/>
                  </a:cubicBezTo>
                  <a:cubicBezTo>
                    <a:pt x="51524" y="11299"/>
                    <a:pt x="78802" y="0"/>
                    <a:pt x="10724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969644" cy="877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276601" y="4661777"/>
            <a:ext cx="3131804" cy="1620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Memuat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pemetaan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profil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&amp; ragam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disabilitas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mahasiswa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aktif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secara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rinci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51422" y="4661777"/>
            <a:ext cx="2932984" cy="1620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Memiliki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hasil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audit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awal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aksesibilitas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fisik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(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gedung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/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jalan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) &amp; digital (website/LMS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kampus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).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087265" y="4661777"/>
            <a:ext cx="2924134" cy="1620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Melampirkan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inventarisasi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alat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bantu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asistif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&amp;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ketersediaan</a:t>
            </a:r>
            <a:r>
              <a:rPr lang="en-US" sz="2299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SDM </a:t>
            </a:r>
            <a:r>
              <a:rPr lang="en-US" sz="2299" b="1" dirty="0" err="1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pendamping</a:t>
            </a:r>
            <a:endParaRPr lang="en-US" sz="2299" b="1" dirty="0">
              <a:solidFill>
                <a:srgbClr val="FFFFFF"/>
              </a:solidFill>
              <a:latin typeface="Eastman Condensed Bold"/>
              <a:ea typeface="Eastman Condensed Bold"/>
              <a:cs typeface="Eastman Condensed Bold"/>
              <a:sym typeface="Eastman Condensed Bold"/>
            </a:endParaRPr>
          </a:p>
        </p:txBody>
      </p:sp>
      <p:grpSp>
        <p:nvGrpSpPr>
          <p:cNvPr id="25" name="Group 25"/>
          <p:cNvGrpSpPr/>
          <p:nvPr/>
        </p:nvGrpSpPr>
        <p:grpSpPr>
          <a:xfrm rot="-7971770">
            <a:off x="-3205901" y="8166629"/>
            <a:ext cx="9135236" cy="2031953"/>
            <a:chOff x="0" y="0"/>
            <a:chExt cx="2405988" cy="53516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405988" cy="535165"/>
            </a:xfrm>
            <a:custGeom>
              <a:avLst/>
              <a:gdLst/>
              <a:ahLst/>
              <a:cxnLst/>
              <a:rect l="l" t="t" r="r" b="b"/>
              <a:pathLst>
                <a:path w="2405988" h="535165">
                  <a:moveTo>
                    <a:pt x="2202788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2202788" y="535165"/>
                  </a:lnTo>
                  <a:lnTo>
                    <a:pt x="2405988" y="267582"/>
                  </a:lnTo>
                  <a:lnTo>
                    <a:pt x="220278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7" name="TextBox 27"/>
            <p:cNvSpPr txBox="1"/>
            <p:nvPr/>
          </p:nvSpPr>
          <p:spPr>
            <a:xfrm>
              <a:off x="0" y="19050"/>
              <a:ext cx="2291688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 rot="2908103">
            <a:off x="10747149" y="2365277"/>
            <a:ext cx="10365511" cy="1801007"/>
          </a:xfrm>
          <a:custGeom>
            <a:avLst/>
            <a:gdLst/>
            <a:ahLst/>
            <a:cxnLst/>
            <a:rect l="l" t="t" r="r" b="b"/>
            <a:pathLst>
              <a:path w="10365511" h="1801007">
                <a:moveTo>
                  <a:pt x="0" y="0"/>
                </a:moveTo>
                <a:lnTo>
                  <a:pt x="10365511" y="0"/>
                </a:lnTo>
                <a:lnTo>
                  <a:pt x="10365511" y="1801007"/>
                </a:lnTo>
                <a:lnTo>
                  <a:pt x="0" y="18010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2908103">
            <a:off x="14075067" y="785949"/>
            <a:ext cx="6653597" cy="1156062"/>
          </a:xfrm>
          <a:custGeom>
            <a:avLst/>
            <a:gdLst/>
            <a:ahLst/>
            <a:cxnLst/>
            <a:rect l="l" t="t" r="r" b="b"/>
            <a:pathLst>
              <a:path w="6653597" h="1156062">
                <a:moveTo>
                  <a:pt x="0" y="0"/>
                </a:moveTo>
                <a:lnTo>
                  <a:pt x="6653597" y="0"/>
                </a:lnTo>
                <a:lnTo>
                  <a:pt x="6653597" y="1156062"/>
                </a:lnTo>
                <a:lnTo>
                  <a:pt x="0" y="1156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 rot="-7971770">
            <a:off x="11496537" y="1035855"/>
            <a:ext cx="9135236" cy="2031953"/>
            <a:chOff x="0" y="0"/>
            <a:chExt cx="2405988" cy="53516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05988" cy="535165"/>
            </a:xfrm>
            <a:custGeom>
              <a:avLst/>
              <a:gdLst/>
              <a:ahLst/>
              <a:cxnLst/>
              <a:rect l="l" t="t" r="r" b="b"/>
              <a:pathLst>
                <a:path w="2405988" h="535165">
                  <a:moveTo>
                    <a:pt x="2202788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2202788" y="535165"/>
                  </a:lnTo>
                  <a:lnTo>
                    <a:pt x="2405988" y="267582"/>
                  </a:lnTo>
                  <a:lnTo>
                    <a:pt x="220278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2" name="TextBox 32"/>
            <p:cNvSpPr txBox="1"/>
            <p:nvPr/>
          </p:nvSpPr>
          <p:spPr>
            <a:xfrm>
              <a:off x="0" y="19050"/>
              <a:ext cx="2291688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7971770">
            <a:off x="14966550" y="-379197"/>
            <a:ext cx="6248681" cy="2031953"/>
            <a:chOff x="0" y="0"/>
            <a:chExt cx="1645743" cy="53516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645743" cy="535165"/>
            </a:xfrm>
            <a:custGeom>
              <a:avLst/>
              <a:gdLst/>
              <a:ahLst/>
              <a:cxnLst/>
              <a:rect l="l" t="t" r="r" b="b"/>
              <a:pathLst>
                <a:path w="1645743" h="535165">
                  <a:moveTo>
                    <a:pt x="1442543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442543" y="535165"/>
                  </a:lnTo>
                  <a:lnTo>
                    <a:pt x="1645743" y="267582"/>
                  </a:lnTo>
                  <a:lnTo>
                    <a:pt x="144254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5" name="TextBox 35"/>
            <p:cNvSpPr txBox="1"/>
            <p:nvPr/>
          </p:nvSpPr>
          <p:spPr>
            <a:xfrm>
              <a:off x="0" y="19050"/>
              <a:ext cx="1531443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2611141">
            <a:off x="6188393" y="798168"/>
            <a:ext cx="4094062" cy="711343"/>
          </a:xfrm>
          <a:custGeom>
            <a:avLst/>
            <a:gdLst/>
            <a:ahLst/>
            <a:cxnLst/>
            <a:rect l="l" t="t" r="r" b="b"/>
            <a:pathLst>
              <a:path w="4094062" h="711343">
                <a:moveTo>
                  <a:pt x="0" y="0"/>
                </a:moveTo>
                <a:lnTo>
                  <a:pt x="4094062" y="0"/>
                </a:lnTo>
                <a:lnTo>
                  <a:pt x="4094062" y="711343"/>
                </a:lnTo>
                <a:lnTo>
                  <a:pt x="0" y="711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-10800000">
            <a:off x="2715704" y="-763929"/>
            <a:ext cx="7580820" cy="3585259"/>
            <a:chOff x="0" y="0"/>
            <a:chExt cx="1503791" cy="711200"/>
          </a:xfrm>
        </p:grpSpPr>
        <p:sp>
          <p:nvSpPr>
            <p:cNvPr id="5" name="Freeform 5"/>
            <p:cNvSpPr/>
            <p:nvPr/>
          </p:nvSpPr>
          <p:spPr>
            <a:xfrm>
              <a:off x="38730" y="25608"/>
              <a:ext cx="1426331" cy="685592"/>
            </a:xfrm>
            <a:custGeom>
              <a:avLst/>
              <a:gdLst/>
              <a:ahLst/>
              <a:cxnLst/>
              <a:rect l="l" t="t" r="r" b="b"/>
              <a:pathLst>
                <a:path w="1426331" h="685592">
                  <a:moveTo>
                    <a:pt x="759907" y="18604"/>
                  </a:moveTo>
                  <a:lnTo>
                    <a:pt x="1418319" y="641380"/>
                  </a:lnTo>
                  <a:cubicBezTo>
                    <a:pt x="1425938" y="648587"/>
                    <a:pt x="1428393" y="659710"/>
                    <a:pt x="1424515" y="669454"/>
                  </a:cubicBezTo>
                  <a:cubicBezTo>
                    <a:pt x="1420637" y="679198"/>
                    <a:pt x="1411209" y="685592"/>
                    <a:pt x="1400722" y="685592"/>
                  </a:cubicBezTo>
                  <a:lnTo>
                    <a:pt x="25609" y="685592"/>
                  </a:lnTo>
                  <a:cubicBezTo>
                    <a:pt x="15122" y="685592"/>
                    <a:pt x="5694" y="679198"/>
                    <a:pt x="1816" y="669454"/>
                  </a:cubicBezTo>
                  <a:cubicBezTo>
                    <a:pt x="-2062" y="659710"/>
                    <a:pt x="393" y="648587"/>
                    <a:pt x="8012" y="641380"/>
                  </a:cubicBezTo>
                  <a:lnTo>
                    <a:pt x="666424" y="18604"/>
                  </a:lnTo>
                  <a:cubicBezTo>
                    <a:pt x="692648" y="-6201"/>
                    <a:pt x="733683" y="-6201"/>
                    <a:pt x="759907" y="18604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234967" y="349250"/>
              <a:ext cx="1033856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2700000">
            <a:off x="-3931323" y="4338103"/>
            <a:ext cx="15549844" cy="2701785"/>
          </a:xfrm>
          <a:custGeom>
            <a:avLst/>
            <a:gdLst/>
            <a:ahLst/>
            <a:cxnLst/>
            <a:rect l="l" t="t" r="r" b="b"/>
            <a:pathLst>
              <a:path w="15549844" h="2701785">
                <a:moveTo>
                  <a:pt x="0" y="0"/>
                </a:moveTo>
                <a:lnTo>
                  <a:pt x="15549844" y="0"/>
                </a:lnTo>
                <a:lnTo>
                  <a:pt x="15549844" y="2701786"/>
                </a:lnTo>
                <a:lnTo>
                  <a:pt x="0" y="27017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605780">
            <a:off x="2827737" y="914598"/>
            <a:ext cx="4094062" cy="711343"/>
          </a:xfrm>
          <a:custGeom>
            <a:avLst/>
            <a:gdLst/>
            <a:ahLst/>
            <a:cxnLst/>
            <a:rect l="l" t="t" r="r" b="b"/>
            <a:pathLst>
              <a:path w="4094062" h="711343">
                <a:moveTo>
                  <a:pt x="0" y="0"/>
                </a:moveTo>
                <a:lnTo>
                  <a:pt x="4094062" y="0"/>
                </a:lnTo>
                <a:lnTo>
                  <a:pt x="4094062" y="711343"/>
                </a:lnTo>
                <a:lnTo>
                  <a:pt x="0" y="7113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7000"/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-10166304" y="-775027"/>
            <a:ext cx="16694371" cy="1669437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19209" y="19209"/>
              <a:ext cx="774382" cy="774382"/>
            </a:xfrm>
            <a:custGeom>
              <a:avLst/>
              <a:gdLst/>
              <a:ahLst/>
              <a:cxnLst/>
              <a:rect l="l" t="t" r="r" b="b"/>
              <a:pathLst>
                <a:path w="774382" h="774382">
                  <a:moveTo>
                    <a:pt x="419983" y="13583"/>
                  </a:moveTo>
                  <a:lnTo>
                    <a:pt x="760799" y="354399"/>
                  </a:lnTo>
                  <a:cubicBezTo>
                    <a:pt x="778910" y="372510"/>
                    <a:pt x="778910" y="401872"/>
                    <a:pt x="760799" y="419983"/>
                  </a:cubicBezTo>
                  <a:lnTo>
                    <a:pt x="419983" y="760799"/>
                  </a:lnTo>
                  <a:cubicBezTo>
                    <a:pt x="401872" y="778910"/>
                    <a:pt x="372510" y="778910"/>
                    <a:pt x="354399" y="760799"/>
                  </a:cubicBezTo>
                  <a:lnTo>
                    <a:pt x="13583" y="419983"/>
                  </a:lnTo>
                  <a:cubicBezTo>
                    <a:pt x="-4528" y="401872"/>
                    <a:pt x="-4528" y="372510"/>
                    <a:pt x="13583" y="354399"/>
                  </a:cubicBezTo>
                  <a:lnTo>
                    <a:pt x="354399" y="13583"/>
                  </a:lnTo>
                  <a:cubicBezTo>
                    <a:pt x="372510" y="-4528"/>
                    <a:pt x="401872" y="-4528"/>
                    <a:pt x="419983" y="1358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2700000">
            <a:off x="-810526" y="8690391"/>
            <a:ext cx="5231354" cy="2031953"/>
            <a:chOff x="0" y="0"/>
            <a:chExt cx="1377805" cy="5351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77805" cy="535165"/>
            </a:xfrm>
            <a:custGeom>
              <a:avLst/>
              <a:gdLst/>
              <a:ahLst/>
              <a:cxnLst/>
              <a:rect l="l" t="t" r="r" b="b"/>
              <a:pathLst>
                <a:path w="1377805" h="535165">
                  <a:moveTo>
                    <a:pt x="1174605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174605" y="535165"/>
                  </a:lnTo>
                  <a:lnTo>
                    <a:pt x="1377805" y="267582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7" name="TextBox 17"/>
            <p:cNvSpPr txBox="1"/>
            <p:nvPr/>
          </p:nvSpPr>
          <p:spPr>
            <a:xfrm>
              <a:off x="0" y="19050"/>
              <a:ext cx="1263505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2700000">
            <a:off x="-1586977" y="3604954"/>
            <a:ext cx="5231354" cy="2061509"/>
            <a:chOff x="0" y="0"/>
            <a:chExt cx="1377805" cy="54294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77805" cy="542949"/>
            </a:xfrm>
            <a:custGeom>
              <a:avLst/>
              <a:gdLst/>
              <a:ahLst/>
              <a:cxnLst/>
              <a:rect l="l" t="t" r="r" b="b"/>
              <a:pathLst>
                <a:path w="1377805" h="542949">
                  <a:moveTo>
                    <a:pt x="1174605" y="0"/>
                  </a:moveTo>
                  <a:lnTo>
                    <a:pt x="0" y="0"/>
                  </a:lnTo>
                  <a:lnTo>
                    <a:pt x="0" y="542949"/>
                  </a:lnTo>
                  <a:lnTo>
                    <a:pt x="1174605" y="542949"/>
                  </a:lnTo>
                  <a:lnTo>
                    <a:pt x="1377805" y="271474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0" name="TextBox 20"/>
            <p:cNvSpPr txBox="1"/>
            <p:nvPr/>
          </p:nvSpPr>
          <p:spPr>
            <a:xfrm>
              <a:off x="0" y="19050"/>
              <a:ext cx="1263505" cy="5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762815" y="3937693"/>
            <a:ext cx="7268930" cy="726893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32646" y="32646"/>
              <a:ext cx="747507" cy="747507"/>
            </a:xfrm>
            <a:custGeom>
              <a:avLst/>
              <a:gdLst/>
              <a:ahLst/>
              <a:cxnLst/>
              <a:rect l="l" t="t" r="r" b="b"/>
              <a:pathLst>
                <a:path w="747507" h="747507">
                  <a:moveTo>
                    <a:pt x="429485" y="23085"/>
                  </a:moveTo>
                  <a:lnTo>
                    <a:pt x="724423" y="318023"/>
                  </a:lnTo>
                  <a:cubicBezTo>
                    <a:pt x="739204" y="332804"/>
                    <a:pt x="747508" y="352851"/>
                    <a:pt x="747508" y="373754"/>
                  </a:cubicBezTo>
                  <a:cubicBezTo>
                    <a:pt x="747508" y="394657"/>
                    <a:pt x="739204" y="414704"/>
                    <a:pt x="724423" y="429485"/>
                  </a:cubicBezTo>
                  <a:lnTo>
                    <a:pt x="429485" y="724423"/>
                  </a:lnTo>
                  <a:cubicBezTo>
                    <a:pt x="414704" y="739204"/>
                    <a:pt x="394657" y="747508"/>
                    <a:pt x="373754" y="747508"/>
                  </a:cubicBezTo>
                  <a:cubicBezTo>
                    <a:pt x="352851" y="747508"/>
                    <a:pt x="332804" y="739204"/>
                    <a:pt x="318023" y="724423"/>
                  </a:cubicBezTo>
                  <a:lnTo>
                    <a:pt x="23085" y="429485"/>
                  </a:lnTo>
                  <a:cubicBezTo>
                    <a:pt x="8304" y="414704"/>
                    <a:pt x="0" y="394657"/>
                    <a:pt x="0" y="373754"/>
                  </a:cubicBezTo>
                  <a:cubicBezTo>
                    <a:pt x="0" y="352851"/>
                    <a:pt x="8304" y="332804"/>
                    <a:pt x="23085" y="318023"/>
                  </a:cubicBezTo>
                  <a:lnTo>
                    <a:pt x="318023" y="23085"/>
                  </a:lnTo>
                  <a:cubicBezTo>
                    <a:pt x="332804" y="8304"/>
                    <a:pt x="352851" y="0"/>
                    <a:pt x="373754" y="0"/>
                  </a:cubicBezTo>
                  <a:cubicBezTo>
                    <a:pt x="394657" y="0"/>
                    <a:pt x="414704" y="8304"/>
                    <a:pt x="429485" y="23085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3" name="TextBox 23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871649" y="7703895"/>
            <a:ext cx="7580820" cy="3585259"/>
            <a:chOff x="0" y="0"/>
            <a:chExt cx="1503791" cy="711200"/>
          </a:xfrm>
        </p:grpSpPr>
        <p:sp>
          <p:nvSpPr>
            <p:cNvPr id="25" name="Freeform 25"/>
            <p:cNvSpPr/>
            <p:nvPr/>
          </p:nvSpPr>
          <p:spPr>
            <a:xfrm>
              <a:off x="38730" y="25608"/>
              <a:ext cx="1426331" cy="685592"/>
            </a:xfrm>
            <a:custGeom>
              <a:avLst/>
              <a:gdLst/>
              <a:ahLst/>
              <a:cxnLst/>
              <a:rect l="l" t="t" r="r" b="b"/>
              <a:pathLst>
                <a:path w="1426331" h="685592">
                  <a:moveTo>
                    <a:pt x="759907" y="18604"/>
                  </a:moveTo>
                  <a:lnTo>
                    <a:pt x="1418319" y="641380"/>
                  </a:lnTo>
                  <a:cubicBezTo>
                    <a:pt x="1425938" y="648587"/>
                    <a:pt x="1428393" y="659710"/>
                    <a:pt x="1424515" y="669454"/>
                  </a:cubicBezTo>
                  <a:cubicBezTo>
                    <a:pt x="1420637" y="679198"/>
                    <a:pt x="1411209" y="685592"/>
                    <a:pt x="1400722" y="685592"/>
                  </a:cubicBezTo>
                  <a:lnTo>
                    <a:pt x="25609" y="685592"/>
                  </a:lnTo>
                  <a:cubicBezTo>
                    <a:pt x="15122" y="685592"/>
                    <a:pt x="5694" y="679198"/>
                    <a:pt x="1816" y="669454"/>
                  </a:cubicBezTo>
                  <a:cubicBezTo>
                    <a:pt x="-2062" y="659710"/>
                    <a:pt x="393" y="648587"/>
                    <a:pt x="8012" y="641380"/>
                  </a:cubicBezTo>
                  <a:lnTo>
                    <a:pt x="666424" y="18604"/>
                  </a:lnTo>
                  <a:cubicBezTo>
                    <a:pt x="692648" y="-6201"/>
                    <a:pt x="733683" y="-6201"/>
                    <a:pt x="759907" y="18604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6" name="TextBox 26"/>
            <p:cNvSpPr txBox="1"/>
            <p:nvPr/>
          </p:nvSpPr>
          <p:spPr>
            <a:xfrm>
              <a:off x="234967" y="349250"/>
              <a:ext cx="1033856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-454023" y="4952407"/>
            <a:ext cx="5313673" cy="5945424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28446" y="28446"/>
              <a:ext cx="755909" cy="755909"/>
            </a:xfrm>
            <a:custGeom>
              <a:avLst/>
              <a:gdLst/>
              <a:ahLst/>
              <a:cxnLst/>
              <a:rect l="l" t="t" r="r" b="b"/>
              <a:pathLst>
                <a:path w="755909" h="755909">
                  <a:moveTo>
                    <a:pt x="426514" y="20114"/>
                  </a:moveTo>
                  <a:lnTo>
                    <a:pt x="735794" y="329394"/>
                  </a:lnTo>
                  <a:cubicBezTo>
                    <a:pt x="762613" y="356213"/>
                    <a:pt x="762613" y="399695"/>
                    <a:pt x="735794" y="426514"/>
                  </a:cubicBezTo>
                  <a:lnTo>
                    <a:pt x="426514" y="735794"/>
                  </a:lnTo>
                  <a:cubicBezTo>
                    <a:pt x="399695" y="762613"/>
                    <a:pt x="356213" y="762613"/>
                    <a:pt x="329394" y="735794"/>
                  </a:cubicBezTo>
                  <a:lnTo>
                    <a:pt x="20114" y="426514"/>
                  </a:lnTo>
                  <a:cubicBezTo>
                    <a:pt x="-6705" y="399695"/>
                    <a:pt x="-6705" y="356213"/>
                    <a:pt x="20114" y="329394"/>
                  </a:cubicBezTo>
                  <a:lnTo>
                    <a:pt x="329394" y="20114"/>
                  </a:lnTo>
                  <a:cubicBezTo>
                    <a:pt x="356213" y="-6705"/>
                    <a:pt x="399695" y="-6705"/>
                    <a:pt x="426514" y="20114"/>
                  </a:cubicBezTo>
                  <a:close/>
                </a:path>
              </a:pathLst>
            </a:custGeom>
            <a:blipFill>
              <a:blip r:embed="rId3"/>
              <a:stretch>
                <a:fillRect l="-24906" r="-24906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9" name="TextBox 29"/>
          <p:cNvSpPr txBox="1"/>
          <p:nvPr/>
        </p:nvSpPr>
        <p:spPr>
          <a:xfrm>
            <a:off x="8300498" y="913466"/>
            <a:ext cx="8115942" cy="2590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0080"/>
              </a:lnSpc>
            </a:pP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Kerangka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Program </a:t>
            </a: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Kerja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Utama</a:t>
            </a:r>
          </a:p>
        </p:txBody>
      </p:sp>
      <p:grpSp>
        <p:nvGrpSpPr>
          <p:cNvPr id="34" name="Group 6">
            <a:extLst>
              <a:ext uri="{FF2B5EF4-FFF2-40B4-BE49-F238E27FC236}">
                <a16:creationId xmlns="" xmlns:a16="http://schemas.microsoft.com/office/drawing/2014/main" id="{E7672453-E6C6-C46B-15E4-0CFADF01775B}"/>
              </a:ext>
            </a:extLst>
          </p:cNvPr>
          <p:cNvGrpSpPr/>
          <p:nvPr/>
        </p:nvGrpSpPr>
        <p:grpSpPr>
          <a:xfrm>
            <a:off x="9708874" y="5067300"/>
            <a:ext cx="749107" cy="749107"/>
            <a:chOff x="0" y="0"/>
            <a:chExt cx="812800" cy="812800"/>
          </a:xfrm>
        </p:grpSpPr>
        <p:sp>
          <p:nvSpPr>
            <p:cNvPr id="35" name="Freeform 7">
              <a:extLst>
                <a:ext uri="{FF2B5EF4-FFF2-40B4-BE49-F238E27FC236}">
                  <a16:creationId xmlns="" xmlns:a16="http://schemas.microsoft.com/office/drawing/2014/main" id="{7B0E47B6-196A-6817-4E60-DCD0B7F7FB2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6" name="TextBox 8">
              <a:extLst>
                <a:ext uri="{FF2B5EF4-FFF2-40B4-BE49-F238E27FC236}">
                  <a16:creationId xmlns="" xmlns:a16="http://schemas.microsoft.com/office/drawing/2014/main" id="{4E01E8D7-BCD4-8252-B086-E6F3373801D6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7" name="Group 9">
            <a:extLst>
              <a:ext uri="{FF2B5EF4-FFF2-40B4-BE49-F238E27FC236}">
                <a16:creationId xmlns="" xmlns:a16="http://schemas.microsoft.com/office/drawing/2014/main" id="{CF283B61-2221-12AB-616D-1AB024B701B5}"/>
              </a:ext>
            </a:extLst>
          </p:cNvPr>
          <p:cNvGrpSpPr/>
          <p:nvPr/>
        </p:nvGrpSpPr>
        <p:grpSpPr>
          <a:xfrm>
            <a:off x="9708874" y="5905500"/>
            <a:ext cx="749107" cy="749107"/>
            <a:chOff x="0" y="0"/>
            <a:chExt cx="812800" cy="812800"/>
          </a:xfrm>
        </p:grpSpPr>
        <p:sp>
          <p:nvSpPr>
            <p:cNvPr id="38" name="Freeform 10">
              <a:extLst>
                <a:ext uri="{FF2B5EF4-FFF2-40B4-BE49-F238E27FC236}">
                  <a16:creationId xmlns="" xmlns:a16="http://schemas.microsoft.com/office/drawing/2014/main" id="{13094D38-6518-28C4-F293-E9D8234BAF3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9" name="TextBox 11">
              <a:extLst>
                <a:ext uri="{FF2B5EF4-FFF2-40B4-BE49-F238E27FC236}">
                  <a16:creationId xmlns="" xmlns:a16="http://schemas.microsoft.com/office/drawing/2014/main" id="{2ACA57B7-76CF-8C2F-464F-E124DC816ED0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40" name="TextBox 37">
            <a:extLst>
              <a:ext uri="{FF2B5EF4-FFF2-40B4-BE49-F238E27FC236}">
                <a16:creationId xmlns="" xmlns:a16="http://schemas.microsoft.com/office/drawing/2014/main" id="{49D3E501-D961-BDC5-D8F0-187B7E49FB81}"/>
              </a:ext>
            </a:extLst>
          </p:cNvPr>
          <p:cNvSpPr txBox="1"/>
          <p:nvPr/>
        </p:nvSpPr>
        <p:spPr>
          <a:xfrm>
            <a:off x="9871158" y="4533900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</a:p>
        </p:txBody>
      </p:sp>
      <p:sp>
        <p:nvSpPr>
          <p:cNvPr id="41" name="TextBox 38">
            <a:extLst>
              <a:ext uri="{FF2B5EF4-FFF2-40B4-BE49-F238E27FC236}">
                <a16:creationId xmlns="" xmlns:a16="http://schemas.microsoft.com/office/drawing/2014/main" id="{4FBEC1E8-CE54-6C70-E04A-D721A9E375C1}"/>
              </a:ext>
            </a:extLst>
          </p:cNvPr>
          <p:cNvSpPr txBox="1"/>
          <p:nvPr/>
        </p:nvSpPr>
        <p:spPr>
          <a:xfrm>
            <a:off x="9871158" y="5370575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</a:p>
        </p:txBody>
      </p:sp>
      <p:sp>
        <p:nvSpPr>
          <p:cNvPr id="42" name="TextBox 39">
            <a:extLst>
              <a:ext uri="{FF2B5EF4-FFF2-40B4-BE49-F238E27FC236}">
                <a16:creationId xmlns="" xmlns:a16="http://schemas.microsoft.com/office/drawing/2014/main" id="{75481E93-0743-B688-067A-8C8F2B9BE578}"/>
              </a:ext>
            </a:extLst>
          </p:cNvPr>
          <p:cNvSpPr txBox="1"/>
          <p:nvPr/>
        </p:nvSpPr>
        <p:spPr>
          <a:xfrm>
            <a:off x="9871158" y="6205556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</a:p>
        </p:txBody>
      </p:sp>
      <p:grpSp>
        <p:nvGrpSpPr>
          <p:cNvPr id="43" name="Group 3">
            <a:extLst>
              <a:ext uri="{FF2B5EF4-FFF2-40B4-BE49-F238E27FC236}">
                <a16:creationId xmlns="" xmlns:a16="http://schemas.microsoft.com/office/drawing/2014/main" id="{15863919-276E-8C80-4E18-DA7A12C47580}"/>
              </a:ext>
            </a:extLst>
          </p:cNvPr>
          <p:cNvGrpSpPr/>
          <p:nvPr/>
        </p:nvGrpSpPr>
        <p:grpSpPr>
          <a:xfrm>
            <a:off x="9731651" y="6751849"/>
            <a:ext cx="749107" cy="749107"/>
            <a:chOff x="0" y="0"/>
            <a:chExt cx="812800" cy="812800"/>
          </a:xfrm>
        </p:grpSpPr>
        <p:sp>
          <p:nvSpPr>
            <p:cNvPr id="44" name="Freeform 4">
              <a:extLst>
                <a:ext uri="{FF2B5EF4-FFF2-40B4-BE49-F238E27FC236}">
                  <a16:creationId xmlns="" xmlns:a16="http://schemas.microsoft.com/office/drawing/2014/main" id="{F13D399A-35CB-BBB5-18CC-DC01F1BA153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5" name="TextBox 5">
              <a:extLst>
                <a:ext uri="{FF2B5EF4-FFF2-40B4-BE49-F238E27FC236}">
                  <a16:creationId xmlns="" xmlns:a16="http://schemas.microsoft.com/office/drawing/2014/main" id="{0C6FC12C-4DBF-B827-C4BF-3F3D57200CE3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52" name="TextBox 37">
            <a:extLst>
              <a:ext uri="{FF2B5EF4-FFF2-40B4-BE49-F238E27FC236}">
                <a16:creationId xmlns="" xmlns:a16="http://schemas.microsoft.com/office/drawing/2014/main" id="{350C2A6D-B89D-236A-1D18-A95A58D03F98}"/>
              </a:ext>
            </a:extLst>
          </p:cNvPr>
          <p:cNvSpPr txBox="1"/>
          <p:nvPr/>
        </p:nvSpPr>
        <p:spPr>
          <a:xfrm>
            <a:off x="9910975" y="7056649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</a:p>
        </p:txBody>
      </p:sp>
      <p:sp>
        <p:nvSpPr>
          <p:cNvPr id="55" name="TextBox 35">
            <a:extLst>
              <a:ext uri="{FF2B5EF4-FFF2-40B4-BE49-F238E27FC236}">
                <a16:creationId xmlns="" xmlns:a16="http://schemas.microsoft.com/office/drawing/2014/main" id="{63A46D32-94B0-530A-C612-9FF014D1E097}"/>
              </a:ext>
            </a:extLst>
          </p:cNvPr>
          <p:cNvSpPr txBox="1"/>
          <p:nvPr/>
        </p:nvSpPr>
        <p:spPr>
          <a:xfrm>
            <a:off x="10742224" y="4366314"/>
            <a:ext cx="6716738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id-ID" sz="2400" b="1" dirty="0"/>
              <a:t>Pilar Akademik:</a:t>
            </a:r>
            <a:r>
              <a:rPr lang="id-ID" sz="2400" dirty="0"/>
              <a:t> SOP Akomodasi Layak (RAL), modifikasi ujian, pelatihan dosen/UDL.</a:t>
            </a:r>
          </a:p>
        </p:txBody>
      </p:sp>
      <p:sp>
        <p:nvSpPr>
          <p:cNvPr id="56" name="TextBox 35">
            <a:extLst>
              <a:ext uri="{FF2B5EF4-FFF2-40B4-BE49-F238E27FC236}">
                <a16:creationId xmlns="" xmlns:a16="http://schemas.microsoft.com/office/drawing/2014/main" id="{E6C819FF-FA76-E179-4A46-70BB1C6903E7}"/>
              </a:ext>
            </a:extLst>
          </p:cNvPr>
          <p:cNvSpPr txBox="1"/>
          <p:nvPr/>
        </p:nvSpPr>
        <p:spPr>
          <a:xfrm>
            <a:off x="10785558" y="5205668"/>
            <a:ext cx="6892842" cy="623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id-ID" sz="2400" b="1" dirty="0"/>
              <a:t>Pilar Non-Akademik:</a:t>
            </a:r>
            <a:r>
              <a:rPr lang="id-ID" sz="2400" dirty="0"/>
              <a:t> Program </a:t>
            </a:r>
            <a:r>
              <a:rPr lang="id-ID" sz="2400" i="1" dirty="0"/>
              <a:t>Peer Volunteer</a:t>
            </a:r>
            <a:r>
              <a:rPr lang="id-ID" sz="2400" dirty="0"/>
              <a:t>, konseling kesehatan mental, pelatihan mobilitas</a:t>
            </a:r>
            <a:endParaRPr lang="en-US" sz="2400" b="1" dirty="0">
              <a:latin typeface="Poppins Semi-Bold"/>
              <a:ea typeface="Poppins Semi-Bold"/>
              <a:cs typeface="Poppins Semi-Bold"/>
              <a:sym typeface="Poppins Semi-Bold"/>
            </a:endParaRPr>
          </a:p>
        </p:txBody>
      </p:sp>
      <p:sp>
        <p:nvSpPr>
          <p:cNvPr id="57" name="TextBox 35">
            <a:extLst>
              <a:ext uri="{FF2B5EF4-FFF2-40B4-BE49-F238E27FC236}">
                <a16:creationId xmlns="" xmlns:a16="http://schemas.microsoft.com/office/drawing/2014/main" id="{B4295C56-4753-E84B-8306-C090D94C5008}"/>
              </a:ext>
            </a:extLst>
          </p:cNvPr>
          <p:cNvSpPr txBox="1"/>
          <p:nvPr/>
        </p:nvSpPr>
        <p:spPr>
          <a:xfrm>
            <a:off x="10785557" y="5966514"/>
            <a:ext cx="689284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id-ID" sz="2400" b="1" dirty="0"/>
              <a:t>Pilar Sarpras &amp; Teknologi:</a:t>
            </a:r>
            <a:r>
              <a:rPr lang="id-ID" sz="2400" dirty="0"/>
              <a:t> Rencana modernisasi fasilitas fisik &amp; lisensi perangkat lunak asistif.</a:t>
            </a:r>
          </a:p>
        </p:txBody>
      </p:sp>
      <p:sp>
        <p:nvSpPr>
          <p:cNvPr id="58" name="TextBox 35">
            <a:extLst>
              <a:ext uri="{FF2B5EF4-FFF2-40B4-BE49-F238E27FC236}">
                <a16:creationId xmlns="" xmlns:a16="http://schemas.microsoft.com/office/drawing/2014/main" id="{D52CFE9B-9161-9B3E-F705-B0D86799E479}"/>
              </a:ext>
            </a:extLst>
          </p:cNvPr>
          <p:cNvSpPr txBox="1"/>
          <p:nvPr/>
        </p:nvSpPr>
        <p:spPr>
          <a:xfrm>
            <a:off x="10785558" y="6880914"/>
            <a:ext cx="7426242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id-ID" sz="2400" b="1" dirty="0"/>
              <a:t>Pilar Karir &amp; Pasca-Kampus:</a:t>
            </a:r>
            <a:r>
              <a:rPr lang="id-ID" sz="2400" dirty="0"/>
              <a:t> Magang inklusif, pembekalan kerja, &amp; </a:t>
            </a:r>
            <a:r>
              <a:rPr lang="id-ID" sz="2400" i="1" dirty="0"/>
              <a:t>tracer study</a:t>
            </a:r>
            <a:r>
              <a:rPr lang="id-ID" sz="2400" dirty="0"/>
              <a:t> alumni disabilitas.</a:t>
            </a:r>
          </a:p>
        </p:txBody>
      </p:sp>
      <p:grpSp>
        <p:nvGrpSpPr>
          <p:cNvPr id="61" name="Group 6">
            <a:extLst>
              <a:ext uri="{FF2B5EF4-FFF2-40B4-BE49-F238E27FC236}">
                <a16:creationId xmlns="" xmlns:a16="http://schemas.microsoft.com/office/drawing/2014/main" id="{B6F2F4DA-12EB-1A55-A429-897119E9D4C5}"/>
              </a:ext>
            </a:extLst>
          </p:cNvPr>
          <p:cNvGrpSpPr/>
          <p:nvPr/>
        </p:nvGrpSpPr>
        <p:grpSpPr>
          <a:xfrm>
            <a:off x="9690293" y="4241993"/>
            <a:ext cx="749107" cy="749107"/>
            <a:chOff x="0" y="0"/>
            <a:chExt cx="812800" cy="812800"/>
          </a:xfrm>
        </p:grpSpPr>
        <p:sp>
          <p:nvSpPr>
            <p:cNvPr id="62" name="Freeform 7">
              <a:extLst>
                <a:ext uri="{FF2B5EF4-FFF2-40B4-BE49-F238E27FC236}">
                  <a16:creationId xmlns="" xmlns:a16="http://schemas.microsoft.com/office/drawing/2014/main" id="{03EC4C5C-11E3-5481-7BFE-94E21CB2078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63" name="TextBox 8">
              <a:extLst>
                <a:ext uri="{FF2B5EF4-FFF2-40B4-BE49-F238E27FC236}">
                  <a16:creationId xmlns="" xmlns:a16="http://schemas.microsoft.com/office/drawing/2014/main" id="{A80B1E39-3C72-50B1-B5FC-D233A2F832A2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64" name="TextBox 38">
            <a:extLst>
              <a:ext uri="{FF2B5EF4-FFF2-40B4-BE49-F238E27FC236}">
                <a16:creationId xmlns="" xmlns:a16="http://schemas.microsoft.com/office/drawing/2014/main" id="{76D68523-C559-97ED-59D6-E785663E5496}"/>
              </a:ext>
            </a:extLst>
          </p:cNvPr>
          <p:cNvSpPr txBox="1"/>
          <p:nvPr/>
        </p:nvSpPr>
        <p:spPr>
          <a:xfrm>
            <a:off x="9829800" y="4457700"/>
            <a:ext cx="464014" cy="369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460152" y="4888007"/>
            <a:ext cx="4181305" cy="16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Mengidentifikasi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sumber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pendanaan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(DIPA Kampus, dana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hibah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/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kerjasama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eksternal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atau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skema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UKT).</a:t>
            </a:r>
          </a:p>
        </p:txBody>
      </p:sp>
      <p:grpSp>
        <p:nvGrpSpPr>
          <p:cNvPr id="7" name="Group 7"/>
          <p:cNvGrpSpPr/>
          <p:nvPr/>
        </p:nvGrpSpPr>
        <p:grpSpPr>
          <a:xfrm rot="-7971770">
            <a:off x="14643623" y="5473368"/>
            <a:ext cx="5231354" cy="2031953"/>
            <a:chOff x="0" y="0"/>
            <a:chExt cx="1377805" cy="5351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7805" cy="535165"/>
            </a:xfrm>
            <a:custGeom>
              <a:avLst/>
              <a:gdLst/>
              <a:ahLst/>
              <a:cxnLst/>
              <a:rect l="l" t="t" r="r" b="b"/>
              <a:pathLst>
                <a:path w="1377805" h="535165">
                  <a:moveTo>
                    <a:pt x="1174605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174605" y="535165"/>
                  </a:lnTo>
                  <a:lnTo>
                    <a:pt x="1377805" y="267582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9" name="TextBox 9"/>
            <p:cNvSpPr txBox="1"/>
            <p:nvPr/>
          </p:nvSpPr>
          <p:spPr>
            <a:xfrm>
              <a:off x="0" y="19050"/>
              <a:ext cx="1263505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893845" y="-913770"/>
            <a:ext cx="7731559" cy="773155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30693" y="30693"/>
              <a:ext cx="751414" cy="751414"/>
            </a:xfrm>
            <a:custGeom>
              <a:avLst/>
              <a:gdLst/>
              <a:ahLst/>
              <a:cxnLst/>
              <a:rect l="l" t="t" r="r" b="b"/>
              <a:pathLst>
                <a:path w="751414" h="751414">
                  <a:moveTo>
                    <a:pt x="428103" y="21703"/>
                  </a:moveTo>
                  <a:lnTo>
                    <a:pt x="729711" y="323311"/>
                  </a:lnTo>
                  <a:cubicBezTo>
                    <a:pt x="743607" y="337207"/>
                    <a:pt x="751414" y="356055"/>
                    <a:pt x="751414" y="375707"/>
                  </a:cubicBezTo>
                  <a:cubicBezTo>
                    <a:pt x="751414" y="395359"/>
                    <a:pt x="743607" y="414207"/>
                    <a:pt x="729711" y="428103"/>
                  </a:cubicBezTo>
                  <a:lnTo>
                    <a:pt x="428103" y="729711"/>
                  </a:lnTo>
                  <a:cubicBezTo>
                    <a:pt x="414207" y="743607"/>
                    <a:pt x="395359" y="751414"/>
                    <a:pt x="375707" y="751414"/>
                  </a:cubicBezTo>
                  <a:cubicBezTo>
                    <a:pt x="356055" y="751414"/>
                    <a:pt x="337207" y="743607"/>
                    <a:pt x="323311" y="729711"/>
                  </a:cubicBezTo>
                  <a:lnTo>
                    <a:pt x="21703" y="428103"/>
                  </a:lnTo>
                  <a:cubicBezTo>
                    <a:pt x="7807" y="414207"/>
                    <a:pt x="0" y="395359"/>
                    <a:pt x="0" y="375707"/>
                  </a:cubicBezTo>
                  <a:cubicBezTo>
                    <a:pt x="0" y="356055"/>
                    <a:pt x="7807" y="337207"/>
                    <a:pt x="21703" y="323311"/>
                  </a:cubicBezTo>
                  <a:lnTo>
                    <a:pt x="323311" y="21703"/>
                  </a:lnTo>
                  <a:cubicBezTo>
                    <a:pt x="337207" y="7807"/>
                    <a:pt x="356055" y="0"/>
                    <a:pt x="375707" y="0"/>
                  </a:cubicBezTo>
                  <a:cubicBezTo>
                    <a:pt x="395359" y="0"/>
                    <a:pt x="414207" y="7807"/>
                    <a:pt x="428103" y="2170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7944222">
            <a:off x="15130106" y="-586034"/>
            <a:ext cx="5231354" cy="2061509"/>
            <a:chOff x="0" y="0"/>
            <a:chExt cx="1377805" cy="5429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77805" cy="542949"/>
            </a:xfrm>
            <a:custGeom>
              <a:avLst/>
              <a:gdLst/>
              <a:ahLst/>
              <a:cxnLst/>
              <a:rect l="l" t="t" r="r" b="b"/>
              <a:pathLst>
                <a:path w="1377805" h="542949">
                  <a:moveTo>
                    <a:pt x="1174605" y="0"/>
                  </a:moveTo>
                  <a:lnTo>
                    <a:pt x="0" y="0"/>
                  </a:lnTo>
                  <a:lnTo>
                    <a:pt x="0" y="542949"/>
                  </a:lnTo>
                  <a:lnTo>
                    <a:pt x="1174605" y="542949"/>
                  </a:lnTo>
                  <a:lnTo>
                    <a:pt x="1377805" y="271474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5" name="TextBox 15"/>
            <p:cNvSpPr txBox="1"/>
            <p:nvPr/>
          </p:nvSpPr>
          <p:spPr>
            <a:xfrm>
              <a:off x="0" y="19050"/>
              <a:ext cx="1263505" cy="5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989688" y="99771"/>
            <a:ext cx="6307271" cy="607425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26744" y="26744"/>
              <a:ext cx="759313" cy="759313"/>
            </a:xfrm>
            <a:custGeom>
              <a:avLst/>
              <a:gdLst/>
              <a:ahLst/>
              <a:cxnLst/>
              <a:rect l="l" t="t" r="r" b="b"/>
              <a:pathLst>
                <a:path w="759313" h="759313">
                  <a:moveTo>
                    <a:pt x="425310" y="18910"/>
                  </a:moveTo>
                  <a:lnTo>
                    <a:pt x="740402" y="334002"/>
                  </a:lnTo>
                  <a:cubicBezTo>
                    <a:pt x="765616" y="359216"/>
                    <a:pt x="765616" y="400096"/>
                    <a:pt x="740402" y="425310"/>
                  </a:cubicBezTo>
                  <a:lnTo>
                    <a:pt x="425310" y="740402"/>
                  </a:lnTo>
                  <a:cubicBezTo>
                    <a:pt x="400096" y="765616"/>
                    <a:pt x="359216" y="765616"/>
                    <a:pt x="334002" y="740402"/>
                  </a:cubicBezTo>
                  <a:lnTo>
                    <a:pt x="18910" y="425310"/>
                  </a:lnTo>
                  <a:cubicBezTo>
                    <a:pt x="-6304" y="400096"/>
                    <a:pt x="-6304" y="359216"/>
                    <a:pt x="18910" y="334002"/>
                  </a:cubicBezTo>
                  <a:lnTo>
                    <a:pt x="334002" y="18910"/>
                  </a:lnTo>
                  <a:cubicBezTo>
                    <a:pt x="359216" y="-6304"/>
                    <a:pt x="400096" y="-6304"/>
                    <a:pt x="425310" y="1891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11222290" y="7526062"/>
            <a:ext cx="9192719" cy="4347587"/>
            <a:chOff x="0" y="0"/>
            <a:chExt cx="1503791" cy="711200"/>
          </a:xfrm>
        </p:grpSpPr>
        <p:sp>
          <p:nvSpPr>
            <p:cNvPr id="19" name="Freeform 19"/>
            <p:cNvSpPr/>
            <p:nvPr/>
          </p:nvSpPr>
          <p:spPr>
            <a:xfrm>
              <a:off x="31939" y="21118"/>
              <a:ext cx="1439913" cy="690082"/>
            </a:xfrm>
            <a:custGeom>
              <a:avLst/>
              <a:gdLst/>
              <a:ahLst/>
              <a:cxnLst/>
              <a:rect l="l" t="t" r="r" b="b"/>
              <a:pathLst>
                <a:path w="1439913" h="690082">
                  <a:moveTo>
                    <a:pt x="758502" y="15342"/>
                  </a:moveTo>
                  <a:lnTo>
                    <a:pt x="1433306" y="653622"/>
                  </a:lnTo>
                  <a:cubicBezTo>
                    <a:pt x="1439589" y="659565"/>
                    <a:pt x="1441613" y="668738"/>
                    <a:pt x="1438415" y="676774"/>
                  </a:cubicBezTo>
                  <a:cubicBezTo>
                    <a:pt x="1435217" y="684809"/>
                    <a:pt x="1427443" y="690082"/>
                    <a:pt x="1418795" y="690082"/>
                  </a:cubicBezTo>
                  <a:lnTo>
                    <a:pt x="21118" y="690082"/>
                  </a:lnTo>
                  <a:cubicBezTo>
                    <a:pt x="12470" y="690082"/>
                    <a:pt x="4696" y="684809"/>
                    <a:pt x="1498" y="676774"/>
                  </a:cubicBezTo>
                  <a:cubicBezTo>
                    <a:pt x="-1701" y="668738"/>
                    <a:pt x="324" y="659565"/>
                    <a:pt x="6607" y="653622"/>
                  </a:cubicBezTo>
                  <a:lnTo>
                    <a:pt x="681411" y="15342"/>
                  </a:lnTo>
                  <a:cubicBezTo>
                    <a:pt x="703037" y="-5114"/>
                    <a:pt x="736876" y="-5114"/>
                    <a:pt x="758502" y="15342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0" name="TextBox 20"/>
            <p:cNvSpPr txBox="1"/>
            <p:nvPr/>
          </p:nvSpPr>
          <p:spPr>
            <a:xfrm>
              <a:off x="234967" y="349250"/>
              <a:ext cx="1033856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21500" y="1044458"/>
            <a:ext cx="9169007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336"/>
              </a:lnSpc>
            </a:pP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Kerangka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Anggaran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&amp; </a:t>
            </a: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Keberlanjutan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(RAB).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09895" y="4894335"/>
            <a:ext cx="4181305" cy="16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Memiliki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Rencana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Anggaran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Biaya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(RAB) yang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rasional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untuk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operasional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pelatihan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, dan honor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pendamping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grpSp>
        <p:nvGrpSpPr>
          <p:cNvPr id="25" name="Group 6">
            <a:extLst>
              <a:ext uri="{FF2B5EF4-FFF2-40B4-BE49-F238E27FC236}">
                <a16:creationId xmlns="" xmlns:a16="http://schemas.microsoft.com/office/drawing/2014/main" id="{0F891A71-0363-F6FD-0AA4-524618C12281}"/>
              </a:ext>
            </a:extLst>
          </p:cNvPr>
          <p:cNvGrpSpPr/>
          <p:nvPr/>
        </p:nvGrpSpPr>
        <p:grpSpPr>
          <a:xfrm>
            <a:off x="228600" y="5040376"/>
            <a:ext cx="1169924" cy="1169924"/>
            <a:chOff x="0" y="0"/>
            <a:chExt cx="812800" cy="812800"/>
          </a:xfrm>
        </p:grpSpPr>
        <p:sp>
          <p:nvSpPr>
            <p:cNvPr id="26" name="Freeform 7">
              <a:extLst>
                <a:ext uri="{FF2B5EF4-FFF2-40B4-BE49-F238E27FC236}">
                  <a16:creationId xmlns="" xmlns:a16="http://schemas.microsoft.com/office/drawing/2014/main" id="{3E8A4C7F-AFD0-6757-9068-4D99089AE6D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7" name="TextBox 8">
              <a:extLst>
                <a:ext uri="{FF2B5EF4-FFF2-40B4-BE49-F238E27FC236}">
                  <a16:creationId xmlns="" xmlns:a16="http://schemas.microsoft.com/office/drawing/2014/main" id="{8721CF16-C3BA-FF54-FB8D-1754EAB46817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8" name="TextBox 18">
            <a:extLst>
              <a:ext uri="{FF2B5EF4-FFF2-40B4-BE49-F238E27FC236}">
                <a16:creationId xmlns="" xmlns:a16="http://schemas.microsoft.com/office/drawing/2014/main" id="{E9FB8C0F-9005-F6C5-F5E6-074DD3051DC4}"/>
              </a:ext>
            </a:extLst>
          </p:cNvPr>
          <p:cNvSpPr txBox="1"/>
          <p:nvPr/>
        </p:nvSpPr>
        <p:spPr>
          <a:xfrm>
            <a:off x="451223" y="5445125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</a:p>
        </p:txBody>
      </p:sp>
      <p:grpSp>
        <p:nvGrpSpPr>
          <p:cNvPr id="29" name="Group 6">
            <a:extLst>
              <a:ext uri="{FF2B5EF4-FFF2-40B4-BE49-F238E27FC236}">
                <a16:creationId xmlns="" xmlns:a16="http://schemas.microsoft.com/office/drawing/2014/main" id="{846EB277-63B1-2653-79E1-5F57D4198BEE}"/>
              </a:ext>
            </a:extLst>
          </p:cNvPr>
          <p:cNvGrpSpPr/>
          <p:nvPr/>
        </p:nvGrpSpPr>
        <p:grpSpPr>
          <a:xfrm>
            <a:off x="6019800" y="4991100"/>
            <a:ext cx="1169924" cy="1169924"/>
            <a:chOff x="0" y="0"/>
            <a:chExt cx="812800" cy="812800"/>
          </a:xfrm>
        </p:grpSpPr>
        <p:sp>
          <p:nvSpPr>
            <p:cNvPr id="30" name="Freeform 7">
              <a:extLst>
                <a:ext uri="{FF2B5EF4-FFF2-40B4-BE49-F238E27FC236}">
                  <a16:creationId xmlns="" xmlns:a16="http://schemas.microsoft.com/office/drawing/2014/main" id="{CA693A20-DE45-6DCC-7E82-F731AABECE5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1" name="TextBox 8">
              <a:extLst>
                <a:ext uri="{FF2B5EF4-FFF2-40B4-BE49-F238E27FC236}">
                  <a16:creationId xmlns="" xmlns:a16="http://schemas.microsoft.com/office/drawing/2014/main" id="{8AF7B584-2692-1B09-3BF7-7B2F053A98D6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2" name="TextBox 18">
            <a:extLst>
              <a:ext uri="{FF2B5EF4-FFF2-40B4-BE49-F238E27FC236}">
                <a16:creationId xmlns="" xmlns:a16="http://schemas.microsoft.com/office/drawing/2014/main" id="{952D5309-BE1F-BB9D-E9F6-05100F7A4FB6}"/>
              </a:ext>
            </a:extLst>
          </p:cNvPr>
          <p:cNvSpPr txBox="1"/>
          <p:nvPr/>
        </p:nvSpPr>
        <p:spPr>
          <a:xfrm>
            <a:off x="6242423" y="5395849"/>
            <a:ext cx="724678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7B29FD1-2357-D4CF-D74B-DE87366B9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="" xmlns:a16="http://schemas.microsoft.com/office/drawing/2014/main" id="{C5EFF5F9-E89F-947F-43EC-9723E853938A}"/>
              </a:ext>
            </a:extLst>
          </p:cNvPr>
          <p:cNvSpPr/>
          <p:nvPr/>
        </p:nvSpPr>
        <p:spPr>
          <a:xfrm>
            <a:off x="45445" y="-118929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  <p:sp>
        <p:nvSpPr>
          <p:cNvPr id="5" name="TextBox 5">
            <a:extLst>
              <a:ext uri="{FF2B5EF4-FFF2-40B4-BE49-F238E27FC236}">
                <a16:creationId xmlns="" xmlns:a16="http://schemas.microsoft.com/office/drawing/2014/main" id="{BEFE4DD0-3E4C-133F-9119-2986520FF711}"/>
              </a:ext>
            </a:extLst>
          </p:cNvPr>
          <p:cNvSpPr txBox="1"/>
          <p:nvPr/>
        </p:nvSpPr>
        <p:spPr>
          <a:xfrm>
            <a:off x="7460152" y="4888007"/>
            <a:ext cx="4181305" cy="162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Memuat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pemetaan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risiko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(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misal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: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penolakan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dosen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keterbatasan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anggaran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relawan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)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beserta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langkah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mitigasinya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="" xmlns:a16="http://schemas.microsoft.com/office/drawing/2014/main" id="{0937AF75-16DA-CD29-4251-AAA273E2463D}"/>
              </a:ext>
            </a:extLst>
          </p:cNvPr>
          <p:cNvGrpSpPr/>
          <p:nvPr/>
        </p:nvGrpSpPr>
        <p:grpSpPr>
          <a:xfrm rot="-7971770">
            <a:off x="14643623" y="5473368"/>
            <a:ext cx="5231354" cy="2031953"/>
            <a:chOff x="0" y="0"/>
            <a:chExt cx="1377805" cy="535165"/>
          </a:xfrm>
        </p:grpSpPr>
        <p:sp>
          <p:nvSpPr>
            <p:cNvPr id="8" name="Freeform 8">
              <a:extLst>
                <a:ext uri="{FF2B5EF4-FFF2-40B4-BE49-F238E27FC236}">
                  <a16:creationId xmlns="" xmlns:a16="http://schemas.microsoft.com/office/drawing/2014/main" id="{43145353-E61F-D2BB-C280-AEBDEF9F3C2A}"/>
                </a:ext>
              </a:extLst>
            </p:cNvPr>
            <p:cNvSpPr/>
            <p:nvPr/>
          </p:nvSpPr>
          <p:spPr>
            <a:xfrm>
              <a:off x="0" y="0"/>
              <a:ext cx="1377805" cy="535165"/>
            </a:xfrm>
            <a:custGeom>
              <a:avLst/>
              <a:gdLst/>
              <a:ahLst/>
              <a:cxnLst/>
              <a:rect l="l" t="t" r="r" b="b"/>
              <a:pathLst>
                <a:path w="1377805" h="535165">
                  <a:moveTo>
                    <a:pt x="1174605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174605" y="535165"/>
                  </a:lnTo>
                  <a:lnTo>
                    <a:pt x="1377805" y="267582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9" name="TextBox 9">
              <a:extLst>
                <a:ext uri="{FF2B5EF4-FFF2-40B4-BE49-F238E27FC236}">
                  <a16:creationId xmlns="" xmlns:a16="http://schemas.microsoft.com/office/drawing/2014/main" id="{B18660DE-660F-7B36-B7A1-5D07E6BE7A0E}"/>
                </a:ext>
              </a:extLst>
            </p:cNvPr>
            <p:cNvSpPr txBox="1"/>
            <p:nvPr/>
          </p:nvSpPr>
          <p:spPr>
            <a:xfrm>
              <a:off x="0" y="19050"/>
              <a:ext cx="1263505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="" xmlns:a16="http://schemas.microsoft.com/office/drawing/2014/main" id="{453A9B63-2C10-18B6-205E-E892288F13FB}"/>
              </a:ext>
            </a:extLst>
          </p:cNvPr>
          <p:cNvGrpSpPr/>
          <p:nvPr/>
        </p:nvGrpSpPr>
        <p:grpSpPr>
          <a:xfrm>
            <a:off x="10893845" y="-913770"/>
            <a:ext cx="7731559" cy="7731559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1C3D87C6-E340-A6EF-D2DB-A5E1C3D838E0}"/>
                </a:ext>
              </a:extLst>
            </p:cNvPr>
            <p:cNvSpPr/>
            <p:nvPr/>
          </p:nvSpPr>
          <p:spPr>
            <a:xfrm>
              <a:off x="30693" y="30693"/>
              <a:ext cx="751414" cy="751414"/>
            </a:xfrm>
            <a:custGeom>
              <a:avLst/>
              <a:gdLst/>
              <a:ahLst/>
              <a:cxnLst/>
              <a:rect l="l" t="t" r="r" b="b"/>
              <a:pathLst>
                <a:path w="751414" h="751414">
                  <a:moveTo>
                    <a:pt x="428103" y="21703"/>
                  </a:moveTo>
                  <a:lnTo>
                    <a:pt x="729711" y="323311"/>
                  </a:lnTo>
                  <a:cubicBezTo>
                    <a:pt x="743607" y="337207"/>
                    <a:pt x="751414" y="356055"/>
                    <a:pt x="751414" y="375707"/>
                  </a:cubicBezTo>
                  <a:cubicBezTo>
                    <a:pt x="751414" y="395359"/>
                    <a:pt x="743607" y="414207"/>
                    <a:pt x="729711" y="428103"/>
                  </a:cubicBezTo>
                  <a:lnTo>
                    <a:pt x="428103" y="729711"/>
                  </a:lnTo>
                  <a:cubicBezTo>
                    <a:pt x="414207" y="743607"/>
                    <a:pt x="395359" y="751414"/>
                    <a:pt x="375707" y="751414"/>
                  </a:cubicBezTo>
                  <a:cubicBezTo>
                    <a:pt x="356055" y="751414"/>
                    <a:pt x="337207" y="743607"/>
                    <a:pt x="323311" y="729711"/>
                  </a:cubicBezTo>
                  <a:lnTo>
                    <a:pt x="21703" y="428103"/>
                  </a:lnTo>
                  <a:cubicBezTo>
                    <a:pt x="7807" y="414207"/>
                    <a:pt x="0" y="395359"/>
                    <a:pt x="0" y="375707"/>
                  </a:cubicBezTo>
                  <a:cubicBezTo>
                    <a:pt x="0" y="356055"/>
                    <a:pt x="7807" y="337207"/>
                    <a:pt x="21703" y="323311"/>
                  </a:cubicBezTo>
                  <a:lnTo>
                    <a:pt x="323311" y="21703"/>
                  </a:lnTo>
                  <a:cubicBezTo>
                    <a:pt x="337207" y="7807"/>
                    <a:pt x="356055" y="0"/>
                    <a:pt x="375707" y="0"/>
                  </a:cubicBezTo>
                  <a:cubicBezTo>
                    <a:pt x="395359" y="0"/>
                    <a:pt x="414207" y="7807"/>
                    <a:pt x="428103" y="2170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2" name="TextBox 12">
              <a:extLst>
                <a:ext uri="{FF2B5EF4-FFF2-40B4-BE49-F238E27FC236}">
                  <a16:creationId xmlns="" xmlns:a16="http://schemas.microsoft.com/office/drawing/2014/main" id="{098B1DAD-DBF7-0B4D-34C3-74340602F072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="" xmlns:a16="http://schemas.microsoft.com/office/drawing/2014/main" id="{48DC49FC-0F03-3753-91F4-7C05CAB169CD}"/>
              </a:ext>
            </a:extLst>
          </p:cNvPr>
          <p:cNvGrpSpPr/>
          <p:nvPr/>
        </p:nvGrpSpPr>
        <p:grpSpPr>
          <a:xfrm rot="7944222">
            <a:off x="15130106" y="-586034"/>
            <a:ext cx="5231354" cy="2061509"/>
            <a:chOff x="0" y="0"/>
            <a:chExt cx="1377805" cy="542949"/>
          </a:xfrm>
        </p:grpSpPr>
        <p:sp>
          <p:nvSpPr>
            <p:cNvPr id="14" name="Freeform 14">
              <a:extLst>
                <a:ext uri="{FF2B5EF4-FFF2-40B4-BE49-F238E27FC236}">
                  <a16:creationId xmlns="" xmlns:a16="http://schemas.microsoft.com/office/drawing/2014/main" id="{34F34D29-FC48-A0D7-52F3-596C61170676}"/>
                </a:ext>
              </a:extLst>
            </p:cNvPr>
            <p:cNvSpPr/>
            <p:nvPr/>
          </p:nvSpPr>
          <p:spPr>
            <a:xfrm>
              <a:off x="0" y="0"/>
              <a:ext cx="1377805" cy="542949"/>
            </a:xfrm>
            <a:custGeom>
              <a:avLst/>
              <a:gdLst/>
              <a:ahLst/>
              <a:cxnLst/>
              <a:rect l="l" t="t" r="r" b="b"/>
              <a:pathLst>
                <a:path w="1377805" h="542949">
                  <a:moveTo>
                    <a:pt x="1174605" y="0"/>
                  </a:moveTo>
                  <a:lnTo>
                    <a:pt x="0" y="0"/>
                  </a:lnTo>
                  <a:lnTo>
                    <a:pt x="0" y="542949"/>
                  </a:lnTo>
                  <a:lnTo>
                    <a:pt x="1174605" y="542949"/>
                  </a:lnTo>
                  <a:lnTo>
                    <a:pt x="1377805" y="271474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5" name="TextBox 15">
              <a:extLst>
                <a:ext uri="{FF2B5EF4-FFF2-40B4-BE49-F238E27FC236}">
                  <a16:creationId xmlns="" xmlns:a16="http://schemas.microsoft.com/office/drawing/2014/main" id="{044522A7-1153-792F-2705-80FEA15A6A5F}"/>
                </a:ext>
              </a:extLst>
            </p:cNvPr>
            <p:cNvSpPr txBox="1"/>
            <p:nvPr/>
          </p:nvSpPr>
          <p:spPr>
            <a:xfrm>
              <a:off x="0" y="19050"/>
              <a:ext cx="1263505" cy="5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6" name="Group 16">
            <a:extLst>
              <a:ext uri="{FF2B5EF4-FFF2-40B4-BE49-F238E27FC236}">
                <a16:creationId xmlns="" xmlns:a16="http://schemas.microsoft.com/office/drawing/2014/main" id="{E5FD7FED-17B0-9CBA-524F-EEFCC1889539}"/>
              </a:ext>
            </a:extLst>
          </p:cNvPr>
          <p:cNvGrpSpPr/>
          <p:nvPr/>
        </p:nvGrpSpPr>
        <p:grpSpPr>
          <a:xfrm>
            <a:off x="11989688" y="-585325"/>
            <a:ext cx="6307271" cy="6545269"/>
            <a:chOff x="0" y="0"/>
            <a:chExt cx="812800" cy="812800"/>
          </a:xfrm>
        </p:grpSpPr>
        <p:sp>
          <p:nvSpPr>
            <p:cNvPr id="17" name="Freeform 17">
              <a:extLst>
                <a:ext uri="{FF2B5EF4-FFF2-40B4-BE49-F238E27FC236}">
                  <a16:creationId xmlns="" xmlns:a16="http://schemas.microsoft.com/office/drawing/2014/main" id="{6A943C76-7D2E-0CC7-832B-F0663806989B}"/>
                </a:ext>
              </a:extLst>
            </p:cNvPr>
            <p:cNvSpPr/>
            <p:nvPr/>
          </p:nvSpPr>
          <p:spPr>
            <a:xfrm>
              <a:off x="26744" y="26744"/>
              <a:ext cx="759313" cy="759313"/>
            </a:xfrm>
            <a:custGeom>
              <a:avLst/>
              <a:gdLst/>
              <a:ahLst/>
              <a:cxnLst/>
              <a:rect l="l" t="t" r="r" b="b"/>
              <a:pathLst>
                <a:path w="759313" h="759313">
                  <a:moveTo>
                    <a:pt x="425310" y="18910"/>
                  </a:moveTo>
                  <a:lnTo>
                    <a:pt x="740402" y="334002"/>
                  </a:lnTo>
                  <a:cubicBezTo>
                    <a:pt x="765616" y="359216"/>
                    <a:pt x="765616" y="400096"/>
                    <a:pt x="740402" y="425310"/>
                  </a:cubicBezTo>
                  <a:lnTo>
                    <a:pt x="425310" y="740402"/>
                  </a:lnTo>
                  <a:cubicBezTo>
                    <a:pt x="400096" y="765616"/>
                    <a:pt x="359216" y="765616"/>
                    <a:pt x="334002" y="740402"/>
                  </a:cubicBezTo>
                  <a:lnTo>
                    <a:pt x="18910" y="425310"/>
                  </a:lnTo>
                  <a:cubicBezTo>
                    <a:pt x="-6304" y="400096"/>
                    <a:pt x="-6304" y="359216"/>
                    <a:pt x="18910" y="334002"/>
                  </a:cubicBezTo>
                  <a:lnTo>
                    <a:pt x="334002" y="18910"/>
                  </a:lnTo>
                  <a:cubicBezTo>
                    <a:pt x="359216" y="-6304"/>
                    <a:pt x="400096" y="-6304"/>
                    <a:pt x="425310" y="1891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18" name="Group 18">
            <a:extLst>
              <a:ext uri="{FF2B5EF4-FFF2-40B4-BE49-F238E27FC236}">
                <a16:creationId xmlns="" xmlns:a16="http://schemas.microsoft.com/office/drawing/2014/main" id="{50202FC9-009A-2E37-8281-BAAB6CD55AA7}"/>
              </a:ext>
            </a:extLst>
          </p:cNvPr>
          <p:cNvGrpSpPr/>
          <p:nvPr/>
        </p:nvGrpSpPr>
        <p:grpSpPr>
          <a:xfrm>
            <a:off x="11222290" y="7526062"/>
            <a:ext cx="9192719" cy="4347587"/>
            <a:chOff x="0" y="0"/>
            <a:chExt cx="1503791" cy="711200"/>
          </a:xfrm>
        </p:grpSpPr>
        <p:sp>
          <p:nvSpPr>
            <p:cNvPr id="19" name="Freeform 19">
              <a:extLst>
                <a:ext uri="{FF2B5EF4-FFF2-40B4-BE49-F238E27FC236}">
                  <a16:creationId xmlns="" xmlns:a16="http://schemas.microsoft.com/office/drawing/2014/main" id="{116A7DB2-3055-50DC-5B97-17CF51DE9530}"/>
                </a:ext>
              </a:extLst>
            </p:cNvPr>
            <p:cNvSpPr/>
            <p:nvPr/>
          </p:nvSpPr>
          <p:spPr>
            <a:xfrm>
              <a:off x="31939" y="21118"/>
              <a:ext cx="1439913" cy="690082"/>
            </a:xfrm>
            <a:custGeom>
              <a:avLst/>
              <a:gdLst/>
              <a:ahLst/>
              <a:cxnLst/>
              <a:rect l="l" t="t" r="r" b="b"/>
              <a:pathLst>
                <a:path w="1439913" h="690082">
                  <a:moveTo>
                    <a:pt x="758502" y="15342"/>
                  </a:moveTo>
                  <a:lnTo>
                    <a:pt x="1433306" y="653622"/>
                  </a:lnTo>
                  <a:cubicBezTo>
                    <a:pt x="1439589" y="659565"/>
                    <a:pt x="1441613" y="668738"/>
                    <a:pt x="1438415" y="676774"/>
                  </a:cubicBezTo>
                  <a:cubicBezTo>
                    <a:pt x="1435217" y="684809"/>
                    <a:pt x="1427443" y="690082"/>
                    <a:pt x="1418795" y="690082"/>
                  </a:cubicBezTo>
                  <a:lnTo>
                    <a:pt x="21118" y="690082"/>
                  </a:lnTo>
                  <a:cubicBezTo>
                    <a:pt x="12470" y="690082"/>
                    <a:pt x="4696" y="684809"/>
                    <a:pt x="1498" y="676774"/>
                  </a:cubicBezTo>
                  <a:cubicBezTo>
                    <a:pt x="-1701" y="668738"/>
                    <a:pt x="324" y="659565"/>
                    <a:pt x="6607" y="653622"/>
                  </a:cubicBezTo>
                  <a:lnTo>
                    <a:pt x="681411" y="15342"/>
                  </a:lnTo>
                  <a:cubicBezTo>
                    <a:pt x="703037" y="-5114"/>
                    <a:pt x="736876" y="-5114"/>
                    <a:pt x="758502" y="15342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0" name="TextBox 20">
              <a:extLst>
                <a:ext uri="{FF2B5EF4-FFF2-40B4-BE49-F238E27FC236}">
                  <a16:creationId xmlns="" xmlns:a16="http://schemas.microsoft.com/office/drawing/2014/main" id="{C55512FF-F6F2-4998-447E-70FE95E9F713}"/>
                </a:ext>
              </a:extLst>
            </p:cNvPr>
            <p:cNvSpPr txBox="1"/>
            <p:nvPr/>
          </p:nvSpPr>
          <p:spPr>
            <a:xfrm>
              <a:off x="234967" y="349250"/>
              <a:ext cx="1033856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="" xmlns:a16="http://schemas.microsoft.com/office/drawing/2014/main" id="{D97476E9-6712-ECE2-D1E1-03D086C642BE}"/>
              </a:ext>
            </a:extLst>
          </p:cNvPr>
          <p:cNvSpPr txBox="1"/>
          <p:nvPr/>
        </p:nvSpPr>
        <p:spPr>
          <a:xfrm>
            <a:off x="639192" y="897401"/>
            <a:ext cx="10424524" cy="1670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336"/>
              </a:lnSpc>
            </a:pP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Sistem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Monitoring, </a:t>
            </a: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Evaluasi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, &amp; </a:t>
            </a:r>
            <a:r>
              <a:rPr lang="en-US" sz="7200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Mitigasi</a:t>
            </a:r>
            <a:r>
              <a:rPr lang="en-US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Risiko.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="" xmlns:a16="http://schemas.microsoft.com/office/drawing/2014/main" id="{69089F91-1378-B16A-BE1A-B5773A5D7652}"/>
              </a:ext>
            </a:extLst>
          </p:cNvPr>
          <p:cNvSpPr txBox="1"/>
          <p:nvPr/>
        </p:nvSpPr>
        <p:spPr>
          <a:xfrm>
            <a:off x="1609895" y="4999904"/>
            <a:ext cx="4181305" cy="1210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19"/>
              </a:lnSpc>
            </a:pP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Memiliki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alur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evaluasi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berkala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(per semester/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tahun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)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menggunakan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instrumen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kepuasan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pengguna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grpSp>
        <p:nvGrpSpPr>
          <p:cNvPr id="25" name="Group 6">
            <a:extLst>
              <a:ext uri="{FF2B5EF4-FFF2-40B4-BE49-F238E27FC236}">
                <a16:creationId xmlns="" xmlns:a16="http://schemas.microsoft.com/office/drawing/2014/main" id="{EF39782B-62C8-F144-0453-245C6B6B7E68}"/>
              </a:ext>
            </a:extLst>
          </p:cNvPr>
          <p:cNvGrpSpPr/>
          <p:nvPr/>
        </p:nvGrpSpPr>
        <p:grpSpPr>
          <a:xfrm>
            <a:off x="228600" y="5040376"/>
            <a:ext cx="1169924" cy="1169924"/>
            <a:chOff x="0" y="0"/>
            <a:chExt cx="812800" cy="812800"/>
          </a:xfrm>
        </p:grpSpPr>
        <p:sp>
          <p:nvSpPr>
            <p:cNvPr id="26" name="Freeform 7">
              <a:extLst>
                <a:ext uri="{FF2B5EF4-FFF2-40B4-BE49-F238E27FC236}">
                  <a16:creationId xmlns="" xmlns:a16="http://schemas.microsoft.com/office/drawing/2014/main" id="{A3791559-D6D8-F8CC-4587-BCA1975B13F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7" name="TextBox 8">
              <a:extLst>
                <a:ext uri="{FF2B5EF4-FFF2-40B4-BE49-F238E27FC236}">
                  <a16:creationId xmlns="" xmlns:a16="http://schemas.microsoft.com/office/drawing/2014/main" id="{55BF4B18-1090-DEB9-6784-2B9B05BC0560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8" name="TextBox 18">
            <a:extLst>
              <a:ext uri="{FF2B5EF4-FFF2-40B4-BE49-F238E27FC236}">
                <a16:creationId xmlns="" xmlns:a16="http://schemas.microsoft.com/office/drawing/2014/main" id="{E12C5730-7DF1-478E-52EE-E9CDFE12BC58}"/>
              </a:ext>
            </a:extLst>
          </p:cNvPr>
          <p:cNvSpPr txBox="1"/>
          <p:nvPr/>
        </p:nvSpPr>
        <p:spPr>
          <a:xfrm>
            <a:off x="451223" y="5445125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</a:p>
        </p:txBody>
      </p:sp>
      <p:grpSp>
        <p:nvGrpSpPr>
          <p:cNvPr id="29" name="Group 6">
            <a:extLst>
              <a:ext uri="{FF2B5EF4-FFF2-40B4-BE49-F238E27FC236}">
                <a16:creationId xmlns="" xmlns:a16="http://schemas.microsoft.com/office/drawing/2014/main" id="{4D7BAA39-601E-84B6-C10F-F46259E56A0E}"/>
              </a:ext>
            </a:extLst>
          </p:cNvPr>
          <p:cNvGrpSpPr/>
          <p:nvPr/>
        </p:nvGrpSpPr>
        <p:grpSpPr>
          <a:xfrm>
            <a:off x="6019800" y="4991100"/>
            <a:ext cx="1169924" cy="1169924"/>
            <a:chOff x="0" y="0"/>
            <a:chExt cx="812800" cy="812800"/>
          </a:xfrm>
        </p:grpSpPr>
        <p:sp>
          <p:nvSpPr>
            <p:cNvPr id="30" name="Freeform 7">
              <a:extLst>
                <a:ext uri="{FF2B5EF4-FFF2-40B4-BE49-F238E27FC236}">
                  <a16:creationId xmlns="" xmlns:a16="http://schemas.microsoft.com/office/drawing/2014/main" id="{029FC7B0-1B2B-17BA-8ADA-D3B9F8E8F41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1" name="TextBox 8">
              <a:extLst>
                <a:ext uri="{FF2B5EF4-FFF2-40B4-BE49-F238E27FC236}">
                  <a16:creationId xmlns="" xmlns:a16="http://schemas.microsoft.com/office/drawing/2014/main" id="{F66905C1-9D73-B918-325B-EDA655766D17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2" name="TextBox 18">
            <a:extLst>
              <a:ext uri="{FF2B5EF4-FFF2-40B4-BE49-F238E27FC236}">
                <a16:creationId xmlns="" xmlns:a16="http://schemas.microsoft.com/office/drawing/2014/main" id="{AE8F8F82-95BC-5726-BBE3-7904717D38E7}"/>
              </a:ext>
            </a:extLst>
          </p:cNvPr>
          <p:cNvSpPr txBox="1"/>
          <p:nvPr/>
        </p:nvSpPr>
        <p:spPr>
          <a:xfrm>
            <a:off x="6242423" y="5395849"/>
            <a:ext cx="724678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44383382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3DA2B0E-E7E1-A0F4-B73D-2BE411076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="" xmlns:a16="http://schemas.microsoft.com/office/drawing/2014/main" id="{C40BD245-02EF-0229-AEE0-1F173805A9B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="" xmlns:a16="http://schemas.microsoft.com/office/drawing/2014/main" id="{617531F5-9B90-3B46-4EC6-E0CF3D9638D4}"/>
              </a:ext>
            </a:extLst>
          </p:cNvPr>
          <p:cNvSpPr txBox="1"/>
          <p:nvPr/>
        </p:nvSpPr>
        <p:spPr>
          <a:xfrm>
            <a:off x="1781007" y="546188"/>
            <a:ext cx="13074976" cy="1227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nn-NO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Kesesuaian Renstra</a:t>
            </a:r>
            <a:endParaRPr lang="en-US" sz="7200" b="1" dirty="0">
              <a:solidFill>
                <a:srgbClr val="001E51"/>
              </a:solidFill>
              <a:latin typeface="Eastman Condensed Bold"/>
              <a:ea typeface="Eastman Condensed Bold"/>
              <a:cs typeface="Eastman Condensed Bold"/>
              <a:sym typeface="Eastman Condensed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="" xmlns:a16="http://schemas.microsoft.com/office/drawing/2014/main" id="{F4934181-F870-E259-2123-A6DD9E7D8292}"/>
              </a:ext>
            </a:extLst>
          </p:cNvPr>
          <p:cNvSpPr/>
          <p:nvPr/>
        </p:nvSpPr>
        <p:spPr>
          <a:xfrm rot="2908103" flipV="1">
            <a:off x="-3233029" y="7844383"/>
            <a:ext cx="10365511" cy="1801007"/>
          </a:xfrm>
          <a:custGeom>
            <a:avLst/>
            <a:gdLst/>
            <a:ahLst/>
            <a:cxnLst/>
            <a:rect l="l" t="t" r="r" b="b"/>
            <a:pathLst>
              <a:path w="10365511" h="1801007">
                <a:moveTo>
                  <a:pt x="0" y="1801008"/>
                </a:moveTo>
                <a:lnTo>
                  <a:pt x="10365511" y="1801008"/>
                </a:lnTo>
                <a:lnTo>
                  <a:pt x="10365511" y="0"/>
                </a:lnTo>
                <a:lnTo>
                  <a:pt x="0" y="0"/>
                </a:lnTo>
                <a:lnTo>
                  <a:pt x="0" y="1801008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grpSp>
        <p:nvGrpSpPr>
          <p:cNvPr id="25" name="Group 25">
            <a:extLst>
              <a:ext uri="{FF2B5EF4-FFF2-40B4-BE49-F238E27FC236}">
                <a16:creationId xmlns="" xmlns:a16="http://schemas.microsoft.com/office/drawing/2014/main" id="{D50F7FC3-7344-C0A0-D6D7-B8E0ECD8E424}"/>
              </a:ext>
            </a:extLst>
          </p:cNvPr>
          <p:cNvGrpSpPr/>
          <p:nvPr/>
        </p:nvGrpSpPr>
        <p:grpSpPr>
          <a:xfrm rot="-7971770">
            <a:off x="-3205901" y="8166629"/>
            <a:ext cx="9135236" cy="2031953"/>
            <a:chOff x="0" y="0"/>
            <a:chExt cx="2405988" cy="535165"/>
          </a:xfrm>
        </p:grpSpPr>
        <p:sp>
          <p:nvSpPr>
            <p:cNvPr id="26" name="Freeform 26">
              <a:extLst>
                <a:ext uri="{FF2B5EF4-FFF2-40B4-BE49-F238E27FC236}">
                  <a16:creationId xmlns="" xmlns:a16="http://schemas.microsoft.com/office/drawing/2014/main" id="{7294E1BE-2752-AB79-A894-6B89F8E0DE6F}"/>
                </a:ext>
              </a:extLst>
            </p:cNvPr>
            <p:cNvSpPr/>
            <p:nvPr/>
          </p:nvSpPr>
          <p:spPr>
            <a:xfrm>
              <a:off x="0" y="0"/>
              <a:ext cx="2405988" cy="535165"/>
            </a:xfrm>
            <a:custGeom>
              <a:avLst/>
              <a:gdLst/>
              <a:ahLst/>
              <a:cxnLst/>
              <a:rect l="l" t="t" r="r" b="b"/>
              <a:pathLst>
                <a:path w="2405988" h="535165">
                  <a:moveTo>
                    <a:pt x="2202788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2202788" y="535165"/>
                  </a:lnTo>
                  <a:lnTo>
                    <a:pt x="2405988" y="267582"/>
                  </a:lnTo>
                  <a:lnTo>
                    <a:pt x="220278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7" name="TextBox 27">
              <a:extLst>
                <a:ext uri="{FF2B5EF4-FFF2-40B4-BE49-F238E27FC236}">
                  <a16:creationId xmlns="" xmlns:a16="http://schemas.microsoft.com/office/drawing/2014/main" id="{0AF77F40-EEFF-0AC1-6538-88CE3E0D124D}"/>
                </a:ext>
              </a:extLst>
            </p:cNvPr>
            <p:cNvSpPr txBox="1"/>
            <p:nvPr/>
          </p:nvSpPr>
          <p:spPr>
            <a:xfrm>
              <a:off x="0" y="19050"/>
              <a:ext cx="2291688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8" name="Freeform 28">
            <a:extLst>
              <a:ext uri="{FF2B5EF4-FFF2-40B4-BE49-F238E27FC236}">
                <a16:creationId xmlns="" xmlns:a16="http://schemas.microsoft.com/office/drawing/2014/main" id="{363A3C38-D209-E7B2-B14E-67B213AB20B1}"/>
              </a:ext>
            </a:extLst>
          </p:cNvPr>
          <p:cNvSpPr/>
          <p:nvPr/>
        </p:nvSpPr>
        <p:spPr>
          <a:xfrm rot="2908103">
            <a:off x="10747149" y="2365277"/>
            <a:ext cx="10365511" cy="1801007"/>
          </a:xfrm>
          <a:custGeom>
            <a:avLst/>
            <a:gdLst/>
            <a:ahLst/>
            <a:cxnLst/>
            <a:rect l="l" t="t" r="r" b="b"/>
            <a:pathLst>
              <a:path w="10365511" h="1801007">
                <a:moveTo>
                  <a:pt x="0" y="0"/>
                </a:moveTo>
                <a:lnTo>
                  <a:pt x="10365511" y="0"/>
                </a:lnTo>
                <a:lnTo>
                  <a:pt x="10365511" y="1801007"/>
                </a:lnTo>
                <a:lnTo>
                  <a:pt x="0" y="18010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sp>
        <p:nvSpPr>
          <p:cNvPr id="29" name="Freeform 29">
            <a:extLst>
              <a:ext uri="{FF2B5EF4-FFF2-40B4-BE49-F238E27FC236}">
                <a16:creationId xmlns="" xmlns:a16="http://schemas.microsoft.com/office/drawing/2014/main" id="{2386778A-FC68-9C56-D27C-5B4EDC2C8A07}"/>
              </a:ext>
            </a:extLst>
          </p:cNvPr>
          <p:cNvSpPr/>
          <p:nvPr/>
        </p:nvSpPr>
        <p:spPr>
          <a:xfrm rot="2908103">
            <a:off x="14075067" y="785949"/>
            <a:ext cx="6653597" cy="1156062"/>
          </a:xfrm>
          <a:custGeom>
            <a:avLst/>
            <a:gdLst/>
            <a:ahLst/>
            <a:cxnLst/>
            <a:rect l="l" t="t" r="r" b="b"/>
            <a:pathLst>
              <a:path w="6653597" h="1156062">
                <a:moveTo>
                  <a:pt x="0" y="0"/>
                </a:moveTo>
                <a:lnTo>
                  <a:pt x="6653597" y="0"/>
                </a:lnTo>
                <a:lnTo>
                  <a:pt x="6653597" y="1156062"/>
                </a:lnTo>
                <a:lnTo>
                  <a:pt x="0" y="1156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grpSp>
        <p:nvGrpSpPr>
          <p:cNvPr id="30" name="Group 30">
            <a:extLst>
              <a:ext uri="{FF2B5EF4-FFF2-40B4-BE49-F238E27FC236}">
                <a16:creationId xmlns="" xmlns:a16="http://schemas.microsoft.com/office/drawing/2014/main" id="{11A1BC31-BA2E-9667-E8F9-C44E87E44C76}"/>
              </a:ext>
            </a:extLst>
          </p:cNvPr>
          <p:cNvGrpSpPr/>
          <p:nvPr/>
        </p:nvGrpSpPr>
        <p:grpSpPr>
          <a:xfrm rot="-7971770">
            <a:off x="11496537" y="1035855"/>
            <a:ext cx="9135236" cy="2031953"/>
            <a:chOff x="0" y="0"/>
            <a:chExt cx="2405988" cy="535165"/>
          </a:xfrm>
        </p:grpSpPr>
        <p:sp>
          <p:nvSpPr>
            <p:cNvPr id="31" name="Freeform 31">
              <a:extLst>
                <a:ext uri="{FF2B5EF4-FFF2-40B4-BE49-F238E27FC236}">
                  <a16:creationId xmlns="" xmlns:a16="http://schemas.microsoft.com/office/drawing/2014/main" id="{1EC3C392-4D64-3EFD-B5E2-C43E66FC1D8D}"/>
                </a:ext>
              </a:extLst>
            </p:cNvPr>
            <p:cNvSpPr/>
            <p:nvPr/>
          </p:nvSpPr>
          <p:spPr>
            <a:xfrm>
              <a:off x="0" y="0"/>
              <a:ext cx="2405988" cy="535165"/>
            </a:xfrm>
            <a:custGeom>
              <a:avLst/>
              <a:gdLst/>
              <a:ahLst/>
              <a:cxnLst/>
              <a:rect l="l" t="t" r="r" b="b"/>
              <a:pathLst>
                <a:path w="2405988" h="535165">
                  <a:moveTo>
                    <a:pt x="2202788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2202788" y="535165"/>
                  </a:lnTo>
                  <a:lnTo>
                    <a:pt x="2405988" y="267582"/>
                  </a:lnTo>
                  <a:lnTo>
                    <a:pt x="220278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2" name="TextBox 32">
              <a:extLst>
                <a:ext uri="{FF2B5EF4-FFF2-40B4-BE49-F238E27FC236}">
                  <a16:creationId xmlns="" xmlns:a16="http://schemas.microsoft.com/office/drawing/2014/main" id="{89B24750-F927-9815-2A5C-846D424914E4}"/>
                </a:ext>
              </a:extLst>
            </p:cNvPr>
            <p:cNvSpPr txBox="1"/>
            <p:nvPr/>
          </p:nvSpPr>
          <p:spPr>
            <a:xfrm>
              <a:off x="0" y="19050"/>
              <a:ext cx="2291688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3" name="Group 33">
            <a:extLst>
              <a:ext uri="{FF2B5EF4-FFF2-40B4-BE49-F238E27FC236}">
                <a16:creationId xmlns="" xmlns:a16="http://schemas.microsoft.com/office/drawing/2014/main" id="{00BAE9B2-9B94-7366-2D8C-50A249CA5D6E}"/>
              </a:ext>
            </a:extLst>
          </p:cNvPr>
          <p:cNvGrpSpPr/>
          <p:nvPr/>
        </p:nvGrpSpPr>
        <p:grpSpPr>
          <a:xfrm rot="-7971770">
            <a:off x="14966550" y="-379197"/>
            <a:ext cx="6248681" cy="2031953"/>
            <a:chOff x="0" y="0"/>
            <a:chExt cx="1645743" cy="535165"/>
          </a:xfrm>
        </p:grpSpPr>
        <p:sp>
          <p:nvSpPr>
            <p:cNvPr id="34" name="Freeform 34">
              <a:extLst>
                <a:ext uri="{FF2B5EF4-FFF2-40B4-BE49-F238E27FC236}">
                  <a16:creationId xmlns="" xmlns:a16="http://schemas.microsoft.com/office/drawing/2014/main" id="{3567E22A-9490-DF38-F90F-BE0488B58A65}"/>
                </a:ext>
              </a:extLst>
            </p:cNvPr>
            <p:cNvSpPr/>
            <p:nvPr/>
          </p:nvSpPr>
          <p:spPr>
            <a:xfrm>
              <a:off x="0" y="0"/>
              <a:ext cx="1645743" cy="535165"/>
            </a:xfrm>
            <a:custGeom>
              <a:avLst/>
              <a:gdLst/>
              <a:ahLst/>
              <a:cxnLst/>
              <a:rect l="l" t="t" r="r" b="b"/>
              <a:pathLst>
                <a:path w="1645743" h="535165">
                  <a:moveTo>
                    <a:pt x="1442543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442543" y="535165"/>
                  </a:lnTo>
                  <a:lnTo>
                    <a:pt x="1645743" y="267582"/>
                  </a:lnTo>
                  <a:lnTo>
                    <a:pt x="144254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5" name="TextBox 35">
              <a:extLst>
                <a:ext uri="{FF2B5EF4-FFF2-40B4-BE49-F238E27FC236}">
                  <a16:creationId xmlns="" xmlns:a16="http://schemas.microsoft.com/office/drawing/2014/main" id="{E2397AA6-C981-2A06-4D5F-E0AF8DFE83D4}"/>
                </a:ext>
              </a:extLst>
            </p:cNvPr>
            <p:cNvSpPr txBox="1"/>
            <p:nvPr/>
          </p:nvSpPr>
          <p:spPr>
            <a:xfrm>
              <a:off x="0" y="19050"/>
              <a:ext cx="1531443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2" name="TextBox 23">
            <a:extLst>
              <a:ext uri="{FF2B5EF4-FFF2-40B4-BE49-F238E27FC236}">
                <a16:creationId xmlns="" xmlns:a16="http://schemas.microsoft.com/office/drawing/2014/main" id="{757E1EA8-8702-0F50-D5B5-B873D395AA1F}"/>
              </a:ext>
            </a:extLst>
          </p:cNvPr>
          <p:cNvSpPr txBox="1"/>
          <p:nvPr/>
        </p:nvSpPr>
        <p:spPr>
          <a:xfrm>
            <a:off x="4343400" y="3704504"/>
            <a:ext cx="8092789" cy="1210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Ketika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Renstra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(ULD)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tidak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memenuhi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standar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dampaknya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bisa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fatal,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seperti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menghambat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hak-hak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mahasiswa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disabilitas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di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kampus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sp>
        <p:nvSpPr>
          <p:cNvPr id="41" name="TextBox 23">
            <a:extLst>
              <a:ext uri="{FF2B5EF4-FFF2-40B4-BE49-F238E27FC236}">
                <a16:creationId xmlns="" xmlns:a16="http://schemas.microsoft.com/office/drawing/2014/main" id="{86EC6517-21F7-738F-E1BE-C0FBED2B1E18}"/>
              </a:ext>
            </a:extLst>
          </p:cNvPr>
          <p:cNvSpPr txBox="1"/>
          <p:nvPr/>
        </p:nvSpPr>
        <p:spPr>
          <a:xfrm>
            <a:off x="5572295" y="4999904"/>
            <a:ext cx="6863894" cy="2031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Layanan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: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Tanpa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standar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Renstra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yang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jelas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, ULD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hanya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akan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bekerja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saat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ada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masalah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(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reaktif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),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bukan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mencegah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masalah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(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proaktif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).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Akibatnya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bantuan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ke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mahasiswa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disabilitas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bersifat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"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kasihan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/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belas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kasihan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" (charity model),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bukan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pemenuhan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hak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(rights-based model).</a:t>
            </a:r>
          </a:p>
        </p:txBody>
      </p:sp>
      <p:grpSp>
        <p:nvGrpSpPr>
          <p:cNvPr id="42" name="Group 6">
            <a:extLst>
              <a:ext uri="{FF2B5EF4-FFF2-40B4-BE49-F238E27FC236}">
                <a16:creationId xmlns="" xmlns:a16="http://schemas.microsoft.com/office/drawing/2014/main" id="{1E651F73-8CEA-9FE0-892D-72FB32270F8D}"/>
              </a:ext>
            </a:extLst>
          </p:cNvPr>
          <p:cNvGrpSpPr/>
          <p:nvPr/>
        </p:nvGrpSpPr>
        <p:grpSpPr>
          <a:xfrm>
            <a:off x="4191000" y="5040376"/>
            <a:ext cx="1169924" cy="1169924"/>
            <a:chOff x="0" y="0"/>
            <a:chExt cx="812800" cy="812800"/>
          </a:xfrm>
        </p:grpSpPr>
        <p:sp>
          <p:nvSpPr>
            <p:cNvPr id="43" name="Freeform 7">
              <a:extLst>
                <a:ext uri="{FF2B5EF4-FFF2-40B4-BE49-F238E27FC236}">
                  <a16:creationId xmlns="" xmlns:a16="http://schemas.microsoft.com/office/drawing/2014/main" id="{2E7D4C93-FB0F-6D6E-1F86-703C9C3AF51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4" name="TextBox 8">
              <a:extLst>
                <a:ext uri="{FF2B5EF4-FFF2-40B4-BE49-F238E27FC236}">
                  <a16:creationId xmlns="" xmlns:a16="http://schemas.microsoft.com/office/drawing/2014/main" id="{6509A658-3608-C96E-95A9-250859DEEEA1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45" name="TextBox 18">
            <a:extLst>
              <a:ext uri="{FF2B5EF4-FFF2-40B4-BE49-F238E27FC236}">
                <a16:creationId xmlns="" xmlns:a16="http://schemas.microsoft.com/office/drawing/2014/main" id="{E79E6818-2929-BD83-9B21-46295BA70E44}"/>
              </a:ext>
            </a:extLst>
          </p:cNvPr>
          <p:cNvSpPr txBox="1"/>
          <p:nvPr/>
        </p:nvSpPr>
        <p:spPr>
          <a:xfrm>
            <a:off x="4413623" y="5445125"/>
            <a:ext cx="724678" cy="38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</a:p>
        </p:txBody>
      </p:sp>
      <p:sp>
        <p:nvSpPr>
          <p:cNvPr id="47" name="TextBox 23">
            <a:extLst>
              <a:ext uri="{FF2B5EF4-FFF2-40B4-BE49-F238E27FC236}">
                <a16:creationId xmlns="" xmlns:a16="http://schemas.microsoft.com/office/drawing/2014/main" id="{E740C154-0B84-00C4-A1D0-E5EDFF59415F}"/>
              </a:ext>
            </a:extLst>
          </p:cNvPr>
          <p:cNvSpPr txBox="1"/>
          <p:nvPr/>
        </p:nvSpPr>
        <p:spPr>
          <a:xfrm>
            <a:off x="5572295" y="7556237"/>
            <a:ext cx="6863894" cy="2441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Resiko</a:t>
            </a:r>
            <a:r>
              <a:rPr lang="en-US" sz="2299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Pelanggaran</a:t>
            </a:r>
            <a:r>
              <a:rPr lang="en-US" sz="2299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Hukum &amp; </a:t>
            </a:r>
            <a:r>
              <a:rPr lang="en-US" sz="2299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Regulasi</a:t>
            </a:r>
            <a:endParaRPr lang="en-US" sz="2299" dirty="0">
              <a:solidFill>
                <a:srgbClr val="001E51"/>
              </a:solidFill>
              <a:latin typeface="Eastman Condensed Bold"/>
              <a:ea typeface="Eastman Condensed Bold"/>
              <a:cs typeface="Eastman Condensed Bold"/>
              <a:sym typeface="Eastman Condensed Bold"/>
            </a:endParaRPr>
          </a:p>
          <a:p>
            <a:pPr algn="just">
              <a:lnSpc>
                <a:spcPts val="3219"/>
              </a:lnSpc>
            </a:pP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PP No. 13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Tahun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2020 dan UU No. 8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Tahun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2016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mewajibkan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perguruan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tinggi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menyediakan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Akomodasi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Yang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Layak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(AYL). Jika ULD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tidak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punya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standar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perencanaan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yang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terukur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kampus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berisiko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mendapat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teguran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dari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Kemendikbudristek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Komnas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HAM,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atau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Komisi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Nasional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Disabilitas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(KND).</a:t>
            </a:r>
          </a:p>
        </p:txBody>
      </p:sp>
      <p:grpSp>
        <p:nvGrpSpPr>
          <p:cNvPr id="48" name="Group 6">
            <a:extLst>
              <a:ext uri="{FF2B5EF4-FFF2-40B4-BE49-F238E27FC236}">
                <a16:creationId xmlns="" xmlns:a16="http://schemas.microsoft.com/office/drawing/2014/main" id="{798558A2-CAF2-607D-B308-AD79CDC19B51}"/>
              </a:ext>
            </a:extLst>
          </p:cNvPr>
          <p:cNvGrpSpPr/>
          <p:nvPr/>
        </p:nvGrpSpPr>
        <p:grpSpPr>
          <a:xfrm>
            <a:off x="4191000" y="7267639"/>
            <a:ext cx="1169924" cy="1169924"/>
            <a:chOff x="0" y="0"/>
            <a:chExt cx="812800" cy="812800"/>
          </a:xfrm>
        </p:grpSpPr>
        <p:sp>
          <p:nvSpPr>
            <p:cNvPr id="49" name="Freeform 7">
              <a:extLst>
                <a:ext uri="{FF2B5EF4-FFF2-40B4-BE49-F238E27FC236}">
                  <a16:creationId xmlns="" xmlns:a16="http://schemas.microsoft.com/office/drawing/2014/main" id="{C53BB2E9-00D0-3BC8-D83F-BA519BE6F98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0" name="TextBox 8">
              <a:extLst>
                <a:ext uri="{FF2B5EF4-FFF2-40B4-BE49-F238E27FC236}">
                  <a16:creationId xmlns="" xmlns:a16="http://schemas.microsoft.com/office/drawing/2014/main" id="{AEB1CA56-AF94-45BB-2765-F5CF48A740C8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51" name="TextBox 18">
            <a:extLst>
              <a:ext uri="{FF2B5EF4-FFF2-40B4-BE49-F238E27FC236}">
                <a16:creationId xmlns="" xmlns:a16="http://schemas.microsoft.com/office/drawing/2014/main" id="{F52B5F35-6581-C1AB-4C9A-6AC23FFE877D}"/>
              </a:ext>
            </a:extLst>
          </p:cNvPr>
          <p:cNvSpPr txBox="1"/>
          <p:nvPr/>
        </p:nvSpPr>
        <p:spPr>
          <a:xfrm>
            <a:off x="4413623" y="7672388"/>
            <a:ext cx="724678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8756749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2216A50-1CFE-362F-D49D-9776B7646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="" xmlns:a16="http://schemas.microsoft.com/office/drawing/2014/main" id="{258AD103-49B5-E3ED-A563-A47F75750C64}"/>
              </a:ext>
            </a:extLst>
          </p:cNvPr>
          <p:cNvSpPr/>
          <p:nvPr/>
        </p:nvSpPr>
        <p:spPr>
          <a:xfrm>
            <a:off x="335368" y="-881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  <p:sp>
        <p:nvSpPr>
          <p:cNvPr id="3" name="TextBox 3">
            <a:extLst>
              <a:ext uri="{FF2B5EF4-FFF2-40B4-BE49-F238E27FC236}">
                <a16:creationId xmlns="" xmlns:a16="http://schemas.microsoft.com/office/drawing/2014/main" id="{26003B0B-40EB-33DF-B137-E1D1A4D77D57}"/>
              </a:ext>
            </a:extLst>
          </p:cNvPr>
          <p:cNvSpPr txBox="1"/>
          <p:nvPr/>
        </p:nvSpPr>
        <p:spPr>
          <a:xfrm>
            <a:off x="2200419" y="324449"/>
            <a:ext cx="13074976" cy="1227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nn-NO" sz="72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Kesesuaian Renstra</a:t>
            </a:r>
            <a:endParaRPr lang="en-US" sz="7200" b="1" dirty="0">
              <a:solidFill>
                <a:srgbClr val="001E51"/>
              </a:solidFill>
              <a:latin typeface="Eastman Condensed Bold"/>
              <a:ea typeface="Eastman Condensed Bold"/>
              <a:cs typeface="Eastman Condensed Bold"/>
              <a:sym typeface="Eastman Condensed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="" xmlns:a16="http://schemas.microsoft.com/office/drawing/2014/main" id="{1F44A234-9529-D884-B4EF-540837418ADA}"/>
              </a:ext>
            </a:extLst>
          </p:cNvPr>
          <p:cNvSpPr/>
          <p:nvPr/>
        </p:nvSpPr>
        <p:spPr>
          <a:xfrm rot="2908103" flipV="1">
            <a:off x="-3233029" y="7844383"/>
            <a:ext cx="10365511" cy="1801007"/>
          </a:xfrm>
          <a:custGeom>
            <a:avLst/>
            <a:gdLst/>
            <a:ahLst/>
            <a:cxnLst/>
            <a:rect l="l" t="t" r="r" b="b"/>
            <a:pathLst>
              <a:path w="10365511" h="1801007">
                <a:moveTo>
                  <a:pt x="0" y="1801008"/>
                </a:moveTo>
                <a:lnTo>
                  <a:pt x="10365511" y="1801008"/>
                </a:lnTo>
                <a:lnTo>
                  <a:pt x="10365511" y="0"/>
                </a:lnTo>
                <a:lnTo>
                  <a:pt x="0" y="0"/>
                </a:lnTo>
                <a:lnTo>
                  <a:pt x="0" y="1801008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grpSp>
        <p:nvGrpSpPr>
          <p:cNvPr id="25" name="Group 25">
            <a:extLst>
              <a:ext uri="{FF2B5EF4-FFF2-40B4-BE49-F238E27FC236}">
                <a16:creationId xmlns="" xmlns:a16="http://schemas.microsoft.com/office/drawing/2014/main" id="{1BAA8961-4E98-BA18-20A1-C45728B2C65F}"/>
              </a:ext>
            </a:extLst>
          </p:cNvPr>
          <p:cNvGrpSpPr/>
          <p:nvPr/>
        </p:nvGrpSpPr>
        <p:grpSpPr>
          <a:xfrm rot="-7971770">
            <a:off x="-3205901" y="8166629"/>
            <a:ext cx="9135236" cy="2031953"/>
            <a:chOff x="0" y="0"/>
            <a:chExt cx="2405988" cy="535165"/>
          </a:xfrm>
        </p:grpSpPr>
        <p:sp>
          <p:nvSpPr>
            <p:cNvPr id="26" name="Freeform 26">
              <a:extLst>
                <a:ext uri="{FF2B5EF4-FFF2-40B4-BE49-F238E27FC236}">
                  <a16:creationId xmlns="" xmlns:a16="http://schemas.microsoft.com/office/drawing/2014/main" id="{C82B8078-07F8-99C2-C713-7F8FD74A5912}"/>
                </a:ext>
              </a:extLst>
            </p:cNvPr>
            <p:cNvSpPr/>
            <p:nvPr/>
          </p:nvSpPr>
          <p:spPr>
            <a:xfrm>
              <a:off x="0" y="0"/>
              <a:ext cx="2405988" cy="535165"/>
            </a:xfrm>
            <a:custGeom>
              <a:avLst/>
              <a:gdLst/>
              <a:ahLst/>
              <a:cxnLst/>
              <a:rect l="l" t="t" r="r" b="b"/>
              <a:pathLst>
                <a:path w="2405988" h="535165">
                  <a:moveTo>
                    <a:pt x="2202788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2202788" y="535165"/>
                  </a:lnTo>
                  <a:lnTo>
                    <a:pt x="2405988" y="267582"/>
                  </a:lnTo>
                  <a:lnTo>
                    <a:pt x="220278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7" name="TextBox 27">
              <a:extLst>
                <a:ext uri="{FF2B5EF4-FFF2-40B4-BE49-F238E27FC236}">
                  <a16:creationId xmlns="" xmlns:a16="http://schemas.microsoft.com/office/drawing/2014/main" id="{16B1A768-92FA-C35C-25AA-4716ADB394DC}"/>
                </a:ext>
              </a:extLst>
            </p:cNvPr>
            <p:cNvSpPr txBox="1"/>
            <p:nvPr/>
          </p:nvSpPr>
          <p:spPr>
            <a:xfrm>
              <a:off x="0" y="19050"/>
              <a:ext cx="2291688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8" name="Freeform 28">
            <a:extLst>
              <a:ext uri="{FF2B5EF4-FFF2-40B4-BE49-F238E27FC236}">
                <a16:creationId xmlns="" xmlns:a16="http://schemas.microsoft.com/office/drawing/2014/main" id="{6EC699B5-38E5-9096-92AE-FB9AC2541DCA}"/>
              </a:ext>
            </a:extLst>
          </p:cNvPr>
          <p:cNvSpPr/>
          <p:nvPr/>
        </p:nvSpPr>
        <p:spPr>
          <a:xfrm rot="2908103">
            <a:off x="10747149" y="2365277"/>
            <a:ext cx="10365511" cy="1801007"/>
          </a:xfrm>
          <a:custGeom>
            <a:avLst/>
            <a:gdLst/>
            <a:ahLst/>
            <a:cxnLst/>
            <a:rect l="l" t="t" r="r" b="b"/>
            <a:pathLst>
              <a:path w="10365511" h="1801007">
                <a:moveTo>
                  <a:pt x="0" y="0"/>
                </a:moveTo>
                <a:lnTo>
                  <a:pt x="10365511" y="0"/>
                </a:lnTo>
                <a:lnTo>
                  <a:pt x="10365511" y="1801007"/>
                </a:lnTo>
                <a:lnTo>
                  <a:pt x="0" y="18010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sp>
        <p:nvSpPr>
          <p:cNvPr id="29" name="Freeform 29">
            <a:extLst>
              <a:ext uri="{FF2B5EF4-FFF2-40B4-BE49-F238E27FC236}">
                <a16:creationId xmlns="" xmlns:a16="http://schemas.microsoft.com/office/drawing/2014/main" id="{9ED44AF2-A237-F0C1-A7BA-718538EC8534}"/>
              </a:ext>
            </a:extLst>
          </p:cNvPr>
          <p:cNvSpPr/>
          <p:nvPr/>
        </p:nvSpPr>
        <p:spPr>
          <a:xfrm rot="2908103">
            <a:off x="14075067" y="785949"/>
            <a:ext cx="6653597" cy="1156062"/>
          </a:xfrm>
          <a:custGeom>
            <a:avLst/>
            <a:gdLst/>
            <a:ahLst/>
            <a:cxnLst/>
            <a:rect l="l" t="t" r="r" b="b"/>
            <a:pathLst>
              <a:path w="6653597" h="1156062">
                <a:moveTo>
                  <a:pt x="0" y="0"/>
                </a:moveTo>
                <a:lnTo>
                  <a:pt x="6653597" y="0"/>
                </a:lnTo>
                <a:lnTo>
                  <a:pt x="6653597" y="1156062"/>
                </a:lnTo>
                <a:lnTo>
                  <a:pt x="0" y="11560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3000"/>
            </a:blip>
            <a:stretch>
              <a:fillRect/>
            </a:stretch>
          </a:blipFill>
        </p:spPr>
      </p:sp>
      <p:grpSp>
        <p:nvGrpSpPr>
          <p:cNvPr id="30" name="Group 30">
            <a:extLst>
              <a:ext uri="{FF2B5EF4-FFF2-40B4-BE49-F238E27FC236}">
                <a16:creationId xmlns="" xmlns:a16="http://schemas.microsoft.com/office/drawing/2014/main" id="{070BA7F1-32D1-7D89-BC3C-4D2391914F73}"/>
              </a:ext>
            </a:extLst>
          </p:cNvPr>
          <p:cNvGrpSpPr/>
          <p:nvPr/>
        </p:nvGrpSpPr>
        <p:grpSpPr>
          <a:xfrm rot="-7971770">
            <a:off x="11496537" y="1035855"/>
            <a:ext cx="9135236" cy="2031953"/>
            <a:chOff x="0" y="0"/>
            <a:chExt cx="2405988" cy="535165"/>
          </a:xfrm>
        </p:grpSpPr>
        <p:sp>
          <p:nvSpPr>
            <p:cNvPr id="31" name="Freeform 31">
              <a:extLst>
                <a:ext uri="{FF2B5EF4-FFF2-40B4-BE49-F238E27FC236}">
                  <a16:creationId xmlns="" xmlns:a16="http://schemas.microsoft.com/office/drawing/2014/main" id="{277EE640-3589-6F9F-895B-576A134C18F8}"/>
                </a:ext>
              </a:extLst>
            </p:cNvPr>
            <p:cNvSpPr/>
            <p:nvPr/>
          </p:nvSpPr>
          <p:spPr>
            <a:xfrm>
              <a:off x="0" y="0"/>
              <a:ext cx="2405988" cy="535165"/>
            </a:xfrm>
            <a:custGeom>
              <a:avLst/>
              <a:gdLst/>
              <a:ahLst/>
              <a:cxnLst/>
              <a:rect l="l" t="t" r="r" b="b"/>
              <a:pathLst>
                <a:path w="2405988" h="535165">
                  <a:moveTo>
                    <a:pt x="2202788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2202788" y="535165"/>
                  </a:lnTo>
                  <a:lnTo>
                    <a:pt x="2405988" y="267582"/>
                  </a:lnTo>
                  <a:lnTo>
                    <a:pt x="2202788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2" name="TextBox 32">
              <a:extLst>
                <a:ext uri="{FF2B5EF4-FFF2-40B4-BE49-F238E27FC236}">
                  <a16:creationId xmlns="" xmlns:a16="http://schemas.microsoft.com/office/drawing/2014/main" id="{C7FE0831-BA3D-6D44-13DE-27D6274BD95A}"/>
                </a:ext>
              </a:extLst>
            </p:cNvPr>
            <p:cNvSpPr txBox="1"/>
            <p:nvPr/>
          </p:nvSpPr>
          <p:spPr>
            <a:xfrm>
              <a:off x="0" y="19050"/>
              <a:ext cx="2291688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3" name="Group 33">
            <a:extLst>
              <a:ext uri="{FF2B5EF4-FFF2-40B4-BE49-F238E27FC236}">
                <a16:creationId xmlns="" xmlns:a16="http://schemas.microsoft.com/office/drawing/2014/main" id="{60099F11-7805-BE3E-43B5-B9109D9F84AC}"/>
              </a:ext>
            </a:extLst>
          </p:cNvPr>
          <p:cNvGrpSpPr/>
          <p:nvPr/>
        </p:nvGrpSpPr>
        <p:grpSpPr>
          <a:xfrm rot="-7971770">
            <a:off x="14966550" y="-379197"/>
            <a:ext cx="6248681" cy="2031953"/>
            <a:chOff x="0" y="0"/>
            <a:chExt cx="1645743" cy="535165"/>
          </a:xfrm>
        </p:grpSpPr>
        <p:sp>
          <p:nvSpPr>
            <p:cNvPr id="34" name="Freeform 34">
              <a:extLst>
                <a:ext uri="{FF2B5EF4-FFF2-40B4-BE49-F238E27FC236}">
                  <a16:creationId xmlns="" xmlns:a16="http://schemas.microsoft.com/office/drawing/2014/main" id="{F8E5AECC-DBF4-2226-B058-12B383ABB8DE}"/>
                </a:ext>
              </a:extLst>
            </p:cNvPr>
            <p:cNvSpPr/>
            <p:nvPr/>
          </p:nvSpPr>
          <p:spPr>
            <a:xfrm>
              <a:off x="0" y="0"/>
              <a:ext cx="1645743" cy="535165"/>
            </a:xfrm>
            <a:custGeom>
              <a:avLst/>
              <a:gdLst/>
              <a:ahLst/>
              <a:cxnLst/>
              <a:rect l="l" t="t" r="r" b="b"/>
              <a:pathLst>
                <a:path w="1645743" h="535165">
                  <a:moveTo>
                    <a:pt x="1442543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442543" y="535165"/>
                  </a:lnTo>
                  <a:lnTo>
                    <a:pt x="1645743" y="267582"/>
                  </a:lnTo>
                  <a:lnTo>
                    <a:pt x="144254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5" name="TextBox 35">
              <a:extLst>
                <a:ext uri="{FF2B5EF4-FFF2-40B4-BE49-F238E27FC236}">
                  <a16:creationId xmlns="" xmlns:a16="http://schemas.microsoft.com/office/drawing/2014/main" id="{92B285B6-38F4-200E-A87B-FB9E280F8066}"/>
                </a:ext>
              </a:extLst>
            </p:cNvPr>
            <p:cNvSpPr txBox="1"/>
            <p:nvPr/>
          </p:nvSpPr>
          <p:spPr>
            <a:xfrm>
              <a:off x="0" y="19050"/>
              <a:ext cx="1531443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41" name="TextBox 23">
            <a:extLst>
              <a:ext uri="{FF2B5EF4-FFF2-40B4-BE49-F238E27FC236}">
                <a16:creationId xmlns="" xmlns:a16="http://schemas.microsoft.com/office/drawing/2014/main" id="{91BEF63E-6716-7312-9E83-4E71AF4A61B5}"/>
              </a:ext>
            </a:extLst>
          </p:cNvPr>
          <p:cNvSpPr txBox="1"/>
          <p:nvPr/>
        </p:nvSpPr>
        <p:spPr>
          <a:xfrm>
            <a:off x="5657014" y="2391382"/>
            <a:ext cx="6863894" cy="2031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Anggaran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Sulit </a:t>
            </a:r>
            <a:r>
              <a:rPr lang="en-US" sz="2299" b="1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Disetujui</a:t>
            </a:r>
            <a:r>
              <a:rPr lang="en-US" sz="2299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.</a:t>
            </a:r>
          </a:p>
          <a:p>
            <a:pPr algn="just">
              <a:lnSpc>
                <a:spcPts val="3219"/>
              </a:lnSpc>
            </a:pP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Renstra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mesti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rasional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dan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terukur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. Kalau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indikator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kinerjanya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asal-asalan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usulan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anggaran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ULD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rentan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dicoret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atau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hanya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diberi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alokasi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minimal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karena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dinilai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tidak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jelas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b="1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kontribusinya</a:t>
            </a:r>
            <a:r>
              <a:rPr lang="en-US" sz="2299" b="1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grpSp>
        <p:nvGrpSpPr>
          <p:cNvPr id="42" name="Group 6">
            <a:extLst>
              <a:ext uri="{FF2B5EF4-FFF2-40B4-BE49-F238E27FC236}">
                <a16:creationId xmlns="" xmlns:a16="http://schemas.microsoft.com/office/drawing/2014/main" id="{016CC965-E32E-4D8C-235C-533102AE8770}"/>
              </a:ext>
            </a:extLst>
          </p:cNvPr>
          <p:cNvGrpSpPr/>
          <p:nvPr/>
        </p:nvGrpSpPr>
        <p:grpSpPr>
          <a:xfrm>
            <a:off x="4151499" y="2668728"/>
            <a:ext cx="1169924" cy="2033572"/>
            <a:chOff x="0" y="-195816"/>
            <a:chExt cx="812800" cy="868916"/>
          </a:xfrm>
        </p:grpSpPr>
        <p:sp>
          <p:nvSpPr>
            <p:cNvPr id="43" name="Freeform 7">
              <a:extLst>
                <a:ext uri="{FF2B5EF4-FFF2-40B4-BE49-F238E27FC236}">
                  <a16:creationId xmlns="" xmlns:a16="http://schemas.microsoft.com/office/drawing/2014/main" id="{1FD0C0D3-A395-4D85-D1F0-0F0ABDEF8452}"/>
                </a:ext>
              </a:extLst>
            </p:cNvPr>
            <p:cNvSpPr/>
            <p:nvPr/>
          </p:nvSpPr>
          <p:spPr>
            <a:xfrm>
              <a:off x="0" y="-195816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4" name="TextBox 8">
              <a:extLst>
                <a:ext uri="{FF2B5EF4-FFF2-40B4-BE49-F238E27FC236}">
                  <a16:creationId xmlns="" xmlns:a16="http://schemas.microsoft.com/office/drawing/2014/main" id="{6DDB8855-69C0-5CE6-BD79-40F73286F430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45" name="TextBox 18">
            <a:extLst>
              <a:ext uri="{FF2B5EF4-FFF2-40B4-BE49-F238E27FC236}">
                <a16:creationId xmlns="" xmlns:a16="http://schemas.microsoft.com/office/drawing/2014/main" id="{028F93AE-ABEA-568B-EB8C-3258B0ADC48B}"/>
              </a:ext>
            </a:extLst>
          </p:cNvPr>
          <p:cNvSpPr txBox="1"/>
          <p:nvPr/>
        </p:nvSpPr>
        <p:spPr>
          <a:xfrm>
            <a:off x="4413623" y="3554341"/>
            <a:ext cx="724678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</a:p>
        </p:txBody>
      </p:sp>
      <p:sp>
        <p:nvSpPr>
          <p:cNvPr id="47" name="TextBox 23">
            <a:extLst>
              <a:ext uri="{FF2B5EF4-FFF2-40B4-BE49-F238E27FC236}">
                <a16:creationId xmlns="" xmlns:a16="http://schemas.microsoft.com/office/drawing/2014/main" id="{106C6026-9E3F-A98B-DFF1-9285C2136760}"/>
              </a:ext>
            </a:extLst>
          </p:cNvPr>
          <p:cNvSpPr txBox="1"/>
          <p:nvPr/>
        </p:nvSpPr>
        <p:spPr>
          <a:xfrm>
            <a:off x="5606415" y="5101176"/>
            <a:ext cx="6863894" cy="1210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Fasilitas</a:t>
            </a:r>
            <a:r>
              <a:rPr lang="en-US" sz="2299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&amp; </a:t>
            </a:r>
            <a:r>
              <a:rPr lang="en-US" sz="2299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Teknologi</a:t>
            </a:r>
            <a:r>
              <a:rPr lang="en-US" sz="2299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: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Pengadaan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alat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bantu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bisa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mangkrak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atau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salah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beli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karena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tidak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didasari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data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asesmen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dan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peta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jalan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yang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kuat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di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Renstra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grpSp>
        <p:nvGrpSpPr>
          <p:cNvPr id="48" name="Group 6">
            <a:extLst>
              <a:ext uri="{FF2B5EF4-FFF2-40B4-BE49-F238E27FC236}">
                <a16:creationId xmlns="" xmlns:a16="http://schemas.microsoft.com/office/drawing/2014/main" id="{801C8CF3-7E43-586C-29BE-556E2C1CA07D}"/>
              </a:ext>
            </a:extLst>
          </p:cNvPr>
          <p:cNvGrpSpPr/>
          <p:nvPr/>
        </p:nvGrpSpPr>
        <p:grpSpPr>
          <a:xfrm>
            <a:off x="4225992" y="5125870"/>
            <a:ext cx="1169924" cy="1169924"/>
            <a:chOff x="0" y="0"/>
            <a:chExt cx="812800" cy="812800"/>
          </a:xfrm>
        </p:grpSpPr>
        <p:sp>
          <p:nvSpPr>
            <p:cNvPr id="49" name="Freeform 7">
              <a:extLst>
                <a:ext uri="{FF2B5EF4-FFF2-40B4-BE49-F238E27FC236}">
                  <a16:creationId xmlns="" xmlns:a16="http://schemas.microsoft.com/office/drawing/2014/main" id="{5956A1E7-D992-D7A1-2D7A-8163B8E61C9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50" name="TextBox 8">
              <a:extLst>
                <a:ext uri="{FF2B5EF4-FFF2-40B4-BE49-F238E27FC236}">
                  <a16:creationId xmlns="" xmlns:a16="http://schemas.microsoft.com/office/drawing/2014/main" id="{A0CB294B-CE98-B63B-D726-AD9C5C9E105D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51" name="TextBox 18">
            <a:extLst>
              <a:ext uri="{FF2B5EF4-FFF2-40B4-BE49-F238E27FC236}">
                <a16:creationId xmlns="" xmlns:a16="http://schemas.microsoft.com/office/drawing/2014/main" id="{B201D46A-2261-FF2B-CC33-29B5A2F67B0E}"/>
              </a:ext>
            </a:extLst>
          </p:cNvPr>
          <p:cNvSpPr txBox="1"/>
          <p:nvPr/>
        </p:nvSpPr>
        <p:spPr>
          <a:xfrm>
            <a:off x="4427073" y="5674807"/>
            <a:ext cx="724678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="" xmlns:a16="http://schemas.microsoft.com/office/drawing/2014/main" id="{7069CFE1-0377-6830-DE80-252CD621362F}"/>
              </a:ext>
            </a:extLst>
          </p:cNvPr>
          <p:cNvSpPr txBox="1"/>
          <p:nvPr/>
        </p:nvSpPr>
        <p:spPr>
          <a:xfrm>
            <a:off x="5617526" y="6583295"/>
            <a:ext cx="6863894" cy="1210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Tingkat Drop Out (DO).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Mahasiswa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disabilitas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akan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kesulitan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mengikuti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ritme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akademik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,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Kesulitan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ini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berujung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pada rasa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terisolasi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hingga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akhirnya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drop out</a:t>
            </a:r>
            <a:r>
              <a:rPr lang="en-US" sz="2299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.</a:t>
            </a:r>
            <a:endParaRPr lang="en-US" sz="2299" dirty="0">
              <a:solidFill>
                <a:srgbClr val="001E51"/>
              </a:solidFill>
              <a:latin typeface="Eastman Condensed "/>
              <a:ea typeface="Eastman Condensed Bold"/>
              <a:cs typeface="Eastman Condensed Bold"/>
              <a:sym typeface="Eastman Condensed Bold"/>
            </a:endParaRPr>
          </a:p>
        </p:txBody>
      </p:sp>
      <p:grpSp>
        <p:nvGrpSpPr>
          <p:cNvPr id="8" name="Group 6">
            <a:extLst>
              <a:ext uri="{FF2B5EF4-FFF2-40B4-BE49-F238E27FC236}">
                <a16:creationId xmlns="" xmlns:a16="http://schemas.microsoft.com/office/drawing/2014/main" id="{AB3EBB71-F5D0-3437-1296-8B9A9AFF2E80}"/>
              </a:ext>
            </a:extLst>
          </p:cNvPr>
          <p:cNvGrpSpPr/>
          <p:nvPr/>
        </p:nvGrpSpPr>
        <p:grpSpPr>
          <a:xfrm>
            <a:off x="4282923" y="6556124"/>
            <a:ext cx="1169924" cy="1169924"/>
            <a:chOff x="0" y="0"/>
            <a:chExt cx="812800" cy="812800"/>
          </a:xfrm>
        </p:grpSpPr>
        <p:sp>
          <p:nvSpPr>
            <p:cNvPr id="9" name="Freeform 7">
              <a:extLst>
                <a:ext uri="{FF2B5EF4-FFF2-40B4-BE49-F238E27FC236}">
                  <a16:creationId xmlns="" xmlns:a16="http://schemas.microsoft.com/office/drawing/2014/main" id="{0724A39E-951F-3A8E-602D-280914A206A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0" name="TextBox 8">
              <a:extLst>
                <a:ext uri="{FF2B5EF4-FFF2-40B4-BE49-F238E27FC236}">
                  <a16:creationId xmlns="" xmlns:a16="http://schemas.microsoft.com/office/drawing/2014/main" id="{03CA6667-7070-4521-9181-F861B0D0D233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1" name="TextBox 18">
            <a:extLst>
              <a:ext uri="{FF2B5EF4-FFF2-40B4-BE49-F238E27FC236}">
                <a16:creationId xmlns="" xmlns:a16="http://schemas.microsoft.com/office/drawing/2014/main" id="{EC7DD9B0-8DBE-7604-B2AA-4102F07A5C08}"/>
              </a:ext>
            </a:extLst>
          </p:cNvPr>
          <p:cNvSpPr txBox="1"/>
          <p:nvPr/>
        </p:nvSpPr>
        <p:spPr>
          <a:xfrm>
            <a:off x="4485497" y="7063630"/>
            <a:ext cx="724678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</a:p>
        </p:txBody>
      </p:sp>
      <p:sp>
        <p:nvSpPr>
          <p:cNvPr id="12" name="TextBox 23">
            <a:extLst>
              <a:ext uri="{FF2B5EF4-FFF2-40B4-BE49-F238E27FC236}">
                <a16:creationId xmlns="" xmlns:a16="http://schemas.microsoft.com/office/drawing/2014/main" id="{A2146A35-DEAC-D3FD-0472-D37B9F5F64B2}"/>
              </a:ext>
            </a:extLst>
          </p:cNvPr>
          <p:cNvSpPr txBox="1"/>
          <p:nvPr/>
        </p:nvSpPr>
        <p:spPr>
          <a:xfrm>
            <a:off x="5570229" y="8187056"/>
            <a:ext cx="6863894" cy="800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19"/>
              </a:lnSpc>
            </a:pPr>
            <a:r>
              <a:rPr lang="en-US" sz="2299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Menurunnya</a:t>
            </a:r>
            <a:r>
              <a:rPr lang="en-US" sz="2299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 Nilai </a:t>
            </a:r>
            <a:r>
              <a:rPr lang="en-US" sz="2299" dirty="0" err="1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Akreditasi</a:t>
            </a:r>
            <a:r>
              <a:rPr lang="en-US" sz="2299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.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instrumen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akreditasi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(BAN-PT / LAM) sangat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menyoroti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 </a:t>
            </a:r>
            <a:r>
              <a:rPr lang="en-US" sz="2299" dirty="0" err="1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aksesibilitas</a:t>
            </a:r>
            <a:r>
              <a:rPr lang="en-US" sz="2299" dirty="0">
                <a:solidFill>
                  <a:srgbClr val="001E51"/>
                </a:solidFill>
                <a:latin typeface="Eastman Condensed "/>
                <a:ea typeface="Eastman Condensed Bold"/>
                <a:cs typeface="Eastman Condensed Bold"/>
                <a:sym typeface="Eastman Condensed Bold"/>
              </a:rPr>
              <a:t>.</a:t>
            </a:r>
          </a:p>
        </p:txBody>
      </p:sp>
      <p:grpSp>
        <p:nvGrpSpPr>
          <p:cNvPr id="13" name="Group 6">
            <a:extLst>
              <a:ext uri="{FF2B5EF4-FFF2-40B4-BE49-F238E27FC236}">
                <a16:creationId xmlns="" xmlns:a16="http://schemas.microsoft.com/office/drawing/2014/main" id="{109924FC-0644-EC10-B7DC-5B4C55192573}"/>
              </a:ext>
            </a:extLst>
          </p:cNvPr>
          <p:cNvGrpSpPr/>
          <p:nvPr/>
        </p:nvGrpSpPr>
        <p:grpSpPr>
          <a:xfrm>
            <a:off x="4221948" y="8016521"/>
            <a:ext cx="1169924" cy="1169924"/>
            <a:chOff x="0" y="0"/>
            <a:chExt cx="812800" cy="812800"/>
          </a:xfrm>
        </p:grpSpPr>
        <p:sp>
          <p:nvSpPr>
            <p:cNvPr id="14" name="Freeform 7">
              <a:extLst>
                <a:ext uri="{FF2B5EF4-FFF2-40B4-BE49-F238E27FC236}">
                  <a16:creationId xmlns="" xmlns:a16="http://schemas.microsoft.com/office/drawing/2014/main" id="{2F4DBDE2-275D-B511-5823-B43220DEA23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5" name="TextBox 8">
              <a:extLst>
                <a:ext uri="{FF2B5EF4-FFF2-40B4-BE49-F238E27FC236}">
                  <a16:creationId xmlns="" xmlns:a16="http://schemas.microsoft.com/office/drawing/2014/main" id="{356897C9-9EBB-D8A4-B312-2FC5CC1E8041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6" name="TextBox 18">
            <a:extLst>
              <a:ext uri="{FF2B5EF4-FFF2-40B4-BE49-F238E27FC236}">
                <a16:creationId xmlns="" xmlns:a16="http://schemas.microsoft.com/office/drawing/2014/main" id="{435256BD-5836-9D88-E312-074C10FE60EE}"/>
              </a:ext>
            </a:extLst>
          </p:cNvPr>
          <p:cNvSpPr txBox="1"/>
          <p:nvPr/>
        </p:nvSpPr>
        <p:spPr>
          <a:xfrm>
            <a:off x="4413623" y="8583854"/>
            <a:ext cx="724678" cy="36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1"/>
              </a:lnSpc>
            </a:pPr>
            <a:r>
              <a:rPr lang="en-US" sz="27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0813634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547">
                <a:alpha val="100000"/>
              </a:srgbClr>
            </a:gs>
            <a:gs pos="100000">
              <a:srgbClr val="027CB8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25">
            <a:extLst>
              <a:ext uri="{FF2B5EF4-FFF2-40B4-BE49-F238E27FC236}">
                <a16:creationId xmlns="" xmlns:a16="http://schemas.microsoft.com/office/drawing/2014/main" id="{D5B4BCB9-0862-2FF7-DE7C-760A795FBEB4}"/>
              </a:ext>
            </a:extLst>
          </p:cNvPr>
          <p:cNvGrpSpPr/>
          <p:nvPr/>
        </p:nvGrpSpPr>
        <p:grpSpPr>
          <a:xfrm>
            <a:off x="9401697" y="62453"/>
            <a:ext cx="6447903" cy="6447903"/>
            <a:chOff x="0" y="0"/>
            <a:chExt cx="812800" cy="812800"/>
          </a:xfrm>
        </p:grpSpPr>
        <p:sp>
          <p:nvSpPr>
            <p:cNvPr id="38" name="Freeform 26">
              <a:extLst>
                <a:ext uri="{FF2B5EF4-FFF2-40B4-BE49-F238E27FC236}">
                  <a16:creationId xmlns="" xmlns:a16="http://schemas.microsoft.com/office/drawing/2014/main" id="{7DAF2981-49AE-0E4A-AE81-22F7F6F4537E}"/>
                </a:ext>
              </a:extLst>
            </p:cNvPr>
            <p:cNvSpPr/>
            <p:nvPr/>
          </p:nvSpPr>
          <p:spPr>
            <a:xfrm>
              <a:off x="36803" y="36803"/>
              <a:ext cx="739193" cy="739193"/>
            </a:xfrm>
            <a:custGeom>
              <a:avLst/>
              <a:gdLst/>
              <a:ahLst/>
              <a:cxnLst/>
              <a:rect l="l" t="t" r="r" b="b"/>
              <a:pathLst>
                <a:path w="739193" h="739193">
                  <a:moveTo>
                    <a:pt x="432424" y="26024"/>
                  </a:moveTo>
                  <a:lnTo>
                    <a:pt x="713170" y="306770"/>
                  </a:lnTo>
                  <a:cubicBezTo>
                    <a:pt x="729833" y="323433"/>
                    <a:pt x="739194" y="346032"/>
                    <a:pt x="739194" y="369597"/>
                  </a:cubicBezTo>
                  <a:cubicBezTo>
                    <a:pt x="739194" y="393162"/>
                    <a:pt x="729833" y="415761"/>
                    <a:pt x="713170" y="432424"/>
                  </a:cubicBezTo>
                  <a:lnTo>
                    <a:pt x="432424" y="713170"/>
                  </a:lnTo>
                  <a:cubicBezTo>
                    <a:pt x="415761" y="729833"/>
                    <a:pt x="393162" y="739194"/>
                    <a:pt x="369597" y="739194"/>
                  </a:cubicBezTo>
                  <a:cubicBezTo>
                    <a:pt x="346032" y="739194"/>
                    <a:pt x="323433" y="729833"/>
                    <a:pt x="306770" y="713170"/>
                  </a:cubicBezTo>
                  <a:lnTo>
                    <a:pt x="26024" y="432424"/>
                  </a:lnTo>
                  <a:cubicBezTo>
                    <a:pt x="9361" y="415761"/>
                    <a:pt x="0" y="393162"/>
                    <a:pt x="0" y="369597"/>
                  </a:cubicBezTo>
                  <a:cubicBezTo>
                    <a:pt x="0" y="346032"/>
                    <a:pt x="9361" y="323433"/>
                    <a:pt x="26024" y="306770"/>
                  </a:cubicBezTo>
                  <a:lnTo>
                    <a:pt x="306770" y="26024"/>
                  </a:lnTo>
                  <a:cubicBezTo>
                    <a:pt x="323433" y="9361"/>
                    <a:pt x="346032" y="0"/>
                    <a:pt x="369597" y="0"/>
                  </a:cubicBezTo>
                  <a:cubicBezTo>
                    <a:pt x="393162" y="0"/>
                    <a:pt x="415761" y="9361"/>
                    <a:pt x="432424" y="26024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9" name="TextBox 27">
              <a:extLst>
                <a:ext uri="{FF2B5EF4-FFF2-40B4-BE49-F238E27FC236}">
                  <a16:creationId xmlns="" xmlns:a16="http://schemas.microsoft.com/office/drawing/2014/main" id="{75C61AA3-45DF-D72B-D8A0-A10B9EFF44AB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42" name="Group 30">
            <a:extLst>
              <a:ext uri="{FF2B5EF4-FFF2-40B4-BE49-F238E27FC236}">
                <a16:creationId xmlns="" xmlns:a16="http://schemas.microsoft.com/office/drawing/2014/main" id="{5B17EDCA-C71C-BCB7-0573-778E7DDB65E0}"/>
              </a:ext>
            </a:extLst>
          </p:cNvPr>
          <p:cNvGrpSpPr/>
          <p:nvPr/>
        </p:nvGrpSpPr>
        <p:grpSpPr>
          <a:xfrm>
            <a:off x="10226946" y="336367"/>
            <a:ext cx="5900075" cy="5900075"/>
            <a:chOff x="0" y="0"/>
            <a:chExt cx="812800" cy="812800"/>
          </a:xfrm>
        </p:grpSpPr>
        <p:sp>
          <p:nvSpPr>
            <p:cNvPr id="43" name="Freeform 31">
              <a:extLst>
                <a:ext uri="{FF2B5EF4-FFF2-40B4-BE49-F238E27FC236}">
                  <a16:creationId xmlns="" xmlns:a16="http://schemas.microsoft.com/office/drawing/2014/main" id="{7E1D61F3-8A09-24A0-F210-15CB888CDD57}"/>
                </a:ext>
              </a:extLst>
            </p:cNvPr>
            <p:cNvSpPr/>
            <p:nvPr/>
          </p:nvSpPr>
          <p:spPr>
            <a:xfrm rot="1553141">
              <a:off x="61858" y="61858"/>
              <a:ext cx="689084" cy="689084"/>
            </a:xfrm>
            <a:custGeom>
              <a:avLst/>
              <a:gdLst/>
              <a:ahLst/>
              <a:cxnLst/>
              <a:rect l="l" t="t" r="r" b="b"/>
              <a:pathLst>
                <a:path w="689084" h="689084">
                  <a:moveTo>
                    <a:pt x="240267" y="4268"/>
                  </a:moveTo>
                  <a:lnTo>
                    <a:pt x="637017" y="141766"/>
                  </a:lnTo>
                  <a:cubicBezTo>
                    <a:pt x="656417" y="148490"/>
                    <a:pt x="672352" y="162645"/>
                    <a:pt x="681316" y="181117"/>
                  </a:cubicBezTo>
                  <a:cubicBezTo>
                    <a:pt x="690280" y="199590"/>
                    <a:pt x="691539" y="220866"/>
                    <a:pt x="684816" y="240267"/>
                  </a:cubicBezTo>
                  <a:lnTo>
                    <a:pt x="547318" y="637017"/>
                  </a:lnTo>
                  <a:cubicBezTo>
                    <a:pt x="540594" y="656417"/>
                    <a:pt x="526439" y="672352"/>
                    <a:pt x="507967" y="681316"/>
                  </a:cubicBezTo>
                  <a:cubicBezTo>
                    <a:pt x="489494" y="690280"/>
                    <a:pt x="468218" y="691539"/>
                    <a:pt x="448817" y="684816"/>
                  </a:cubicBezTo>
                  <a:lnTo>
                    <a:pt x="52067" y="547318"/>
                  </a:lnTo>
                  <a:cubicBezTo>
                    <a:pt x="32667" y="540594"/>
                    <a:pt x="16732" y="526439"/>
                    <a:pt x="7768" y="507967"/>
                  </a:cubicBezTo>
                  <a:cubicBezTo>
                    <a:pt x="-1196" y="489494"/>
                    <a:pt x="-2455" y="468218"/>
                    <a:pt x="4268" y="448817"/>
                  </a:cubicBezTo>
                  <a:lnTo>
                    <a:pt x="141766" y="52067"/>
                  </a:lnTo>
                  <a:cubicBezTo>
                    <a:pt x="148490" y="32667"/>
                    <a:pt x="162645" y="16732"/>
                    <a:pt x="181117" y="7768"/>
                  </a:cubicBezTo>
                  <a:cubicBezTo>
                    <a:pt x="199590" y="-1196"/>
                    <a:pt x="220866" y="-2455"/>
                    <a:pt x="240267" y="4268"/>
                  </a:cubicBezTo>
                  <a:close/>
                </a:path>
              </a:pathLst>
            </a:custGeom>
            <a:blipFill>
              <a:blip r:embed="rId2"/>
              <a:stretch>
                <a:fillRect l="-46717" t="-4323" r="-46717" b="-4323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4" name="TextBox 4"/>
          <p:cNvSpPr txBox="1"/>
          <p:nvPr/>
        </p:nvSpPr>
        <p:spPr>
          <a:xfrm>
            <a:off x="820469" y="725362"/>
            <a:ext cx="10272725" cy="973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28"/>
              </a:lnSpc>
            </a:pPr>
            <a:r>
              <a:rPr lang="en-US" sz="7200" b="1" dirty="0">
                <a:solidFill>
                  <a:srgbClr val="FFFFFF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Visi Misi PPNP</a:t>
            </a:r>
          </a:p>
        </p:txBody>
      </p:sp>
      <p:pic>
        <p:nvPicPr>
          <p:cNvPr id="24" name="Content Placeholder 3">
            <a:extLst>
              <a:ext uri="{FF2B5EF4-FFF2-40B4-BE49-F238E27FC236}">
                <a16:creationId xmlns="" xmlns:a16="http://schemas.microsoft.com/office/drawing/2014/main" id="{E248F867-9DEF-6AB8-46D5-D738F57F2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161" y="1698436"/>
            <a:ext cx="12787851" cy="8234155"/>
          </a:xfrm>
          <a:prstGeom prst="rect">
            <a:avLst/>
          </a:prstGeom>
        </p:spPr>
      </p:pic>
      <p:grpSp>
        <p:nvGrpSpPr>
          <p:cNvPr id="25" name="Group 13">
            <a:extLst>
              <a:ext uri="{FF2B5EF4-FFF2-40B4-BE49-F238E27FC236}">
                <a16:creationId xmlns="" xmlns:a16="http://schemas.microsoft.com/office/drawing/2014/main" id="{3E8A4326-597F-21C5-5E22-6F3DAAD1B4DF}"/>
              </a:ext>
            </a:extLst>
          </p:cNvPr>
          <p:cNvGrpSpPr/>
          <p:nvPr/>
        </p:nvGrpSpPr>
        <p:grpSpPr>
          <a:xfrm>
            <a:off x="14283357" y="-839878"/>
            <a:ext cx="14367843" cy="16694371"/>
            <a:chOff x="0" y="0"/>
            <a:chExt cx="812800" cy="812800"/>
          </a:xfrm>
        </p:grpSpPr>
        <p:sp>
          <p:nvSpPr>
            <p:cNvPr id="26" name="Freeform 14">
              <a:extLst>
                <a:ext uri="{FF2B5EF4-FFF2-40B4-BE49-F238E27FC236}">
                  <a16:creationId xmlns="" xmlns:a16="http://schemas.microsoft.com/office/drawing/2014/main" id="{C9D8B58D-D94E-4FB4-F4E4-23B2BA54846F}"/>
                </a:ext>
              </a:extLst>
            </p:cNvPr>
            <p:cNvSpPr/>
            <p:nvPr/>
          </p:nvSpPr>
          <p:spPr>
            <a:xfrm>
              <a:off x="19209" y="19209"/>
              <a:ext cx="774382" cy="774382"/>
            </a:xfrm>
            <a:custGeom>
              <a:avLst/>
              <a:gdLst/>
              <a:ahLst/>
              <a:cxnLst/>
              <a:rect l="l" t="t" r="r" b="b"/>
              <a:pathLst>
                <a:path w="774382" h="774382">
                  <a:moveTo>
                    <a:pt x="419983" y="13583"/>
                  </a:moveTo>
                  <a:lnTo>
                    <a:pt x="760799" y="354399"/>
                  </a:lnTo>
                  <a:cubicBezTo>
                    <a:pt x="778910" y="372510"/>
                    <a:pt x="778910" y="401872"/>
                    <a:pt x="760799" y="419983"/>
                  </a:cubicBezTo>
                  <a:lnTo>
                    <a:pt x="419983" y="760799"/>
                  </a:lnTo>
                  <a:cubicBezTo>
                    <a:pt x="401872" y="778910"/>
                    <a:pt x="372510" y="778910"/>
                    <a:pt x="354399" y="760799"/>
                  </a:cubicBezTo>
                  <a:lnTo>
                    <a:pt x="13583" y="419983"/>
                  </a:lnTo>
                  <a:cubicBezTo>
                    <a:pt x="-4528" y="401872"/>
                    <a:pt x="-4528" y="372510"/>
                    <a:pt x="13583" y="354399"/>
                  </a:cubicBezTo>
                  <a:lnTo>
                    <a:pt x="354399" y="13583"/>
                  </a:lnTo>
                  <a:cubicBezTo>
                    <a:pt x="372510" y="-4528"/>
                    <a:pt x="401872" y="-4528"/>
                    <a:pt x="419983" y="1358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7" name="TextBox 15">
              <a:extLst>
                <a:ext uri="{FF2B5EF4-FFF2-40B4-BE49-F238E27FC236}">
                  <a16:creationId xmlns="" xmlns:a16="http://schemas.microsoft.com/office/drawing/2014/main" id="{5001117B-FDE3-CE68-C1A9-7DD0F7207736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8" name="Group 16">
            <a:extLst>
              <a:ext uri="{FF2B5EF4-FFF2-40B4-BE49-F238E27FC236}">
                <a16:creationId xmlns="" xmlns:a16="http://schemas.microsoft.com/office/drawing/2014/main" id="{103FE158-7BC2-5522-F44D-EE2EF6723D7B}"/>
              </a:ext>
            </a:extLst>
          </p:cNvPr>
          <p:cNvGrpSpPr/>
          <p:nvPr/>
        </p:nvGrpSpPr>
        <p:grpSpPr>
          <a:xfrm rot="-7971770">
            <a:off x="16211848" y="9792035"/>
            <a:ext cx="5231354" cy="2031953"/>
            <a:chOff x="0" y="0"/>
            <a:chExt cx="1377805" cy="535165"/>
          </a:xfrm>
        </p:grpSpPr>
        <p:sp>
          <p:nvSpPr>
            <p:cNvPr id="29" name="Freeform 17">
              <a:extLst>
                <a:ext uri="{FF2B5EF4-FFF2-40B4-BE49-F238E27FC236}">
                  <a16:creationId xmlns="" xmlns:a16="http://schemas.microsoft.com/office/drawing/2014/main" id="{642080A0-0045-F021-4F15-168592B8F908}"/>
                </a:ext>
              </a:extLst>
            </p:cNvPr>
            <p:cNvSpPr/>
            <p:nvPr/>
          </p:nvSpPr>
          <p:spPr>
            <a:xfrm>
              <a:off x="0" y="0"/>
              <a:ext cx="1377805" cy="535165"/>
            </a:xfrm>
            <a:custGeom>
              <a:avLst/>
              <a:gdLst/>
              <a:ahLst/>
              <a:cxnLst/>
              <a:rect l="l" t="t" r="r" b="b"/>
              <a:pathLst>
                <a:path w="1377805" h="535165">
                  <a:moveTo>
                    <a:pt x="1174605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174605" y="535165"/>
                  </a:lnTo>
                  <a:lnTo>
                    <a:pt x="1377805" y="267582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0" name="TextBox 18">
              <a:extLst>
                <a:ext uri="{FF2B5EF4-FFF2-40B4-BE49-F238E27FC236}">
                  <a16:creationId xmlns="" xmlns:a16="http://schemas.microsoft.com/office/drawing/2014/main" id="{147087C7-DBB8-209B-13CD-FD075EA85DD8}"/>
                </a:ext>
              </a:extLst>
            </p:cNvPr>
            <p:cNvSpPr txBox="1"/>
            <p:nvPr/>
          </p:nvSpPr>
          <p:spPr>
            <a:xfrm>
              <a:off x="0" y="19050"/>
              <a:ext cx="1263505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1" name="Group 19">
            <a:extLst>
              <a:ext uri="{FF2B5EF4-FFF2-40B4-BE49-F238E27FC236}">
                <a16:creationId xmlns="" xmlns:a16="http://schemas.microsoft.com/office/drawing/2014/main" id="{FD60EC8A-B278-4736-D1B4-ABAF3E9F594A}"/>
              </a:ext>
            </a:extLst>
          </p:cNvPr>
          <p:cNvGrpSpPr/>
          <p:nvPr/>
        </p:nvGrpSpPr>
        <p:grpSpPr>
          <a:xfrm rot="7944222">
            <a:off x="16443475" y="3969263"/>
            <a:ext cx="5231354" cy="2061509"/>
            <a:chOff x="0" y="0"/>
            <a:chExt cx="1377805" cy="542949"/>
          </a:xfrm>
        </p:grpSpPr>
        <p:sp>
          <p:nvSpPr>
            <p:cNvPr id="32" name="Freeform 20">
              <a:extLst>
                <a:ext uri="{FF2B5EF4-FFF2-40B4-BE49-F238E27FC236}">
                  <a16:creationId xmlns="" xmlns:a16="http://schemas.microsoft.com/office/drawing/2014/main" id="{428CABF5-2522-7F55-B572-FC46826C9CFF}"/>
                </a:ext>
              </a:extLst>
            </p:cNvPr>
            <p:cNvSpPr/>
            <p:nvPr/>
          </p:nvSpPr>
          <p:spPr>
            <a:xfrm>
              <a:off x="0" y="0"/>
              <a:ext cx="1377805" cy="542949"/>
            </a:xfrm>
            <a:custGeom>
              <a:avLst/>
              <a:gdLst/>
              <a:ahLst/>
              <a:cxnLst/>
              <a:rect l="l" t="t" r="r" b="b"/>
              <a:pathLst>
                <a:path w="1377805" h="542949">
                  <a:moveTo>
                    <a:pt x="1174605" y="0"/>
                  </a:moveTo>
                  <a:lnTo>
                    <a:pt x="0" y="0"/>
                  </a:lnTo>
                  <a:lnTo>
                    <a:pt x="0" y="542949"/>
                  </a:lnTo>
                  <a:lnTo>
                    <a:pt x="1174605" y="542949"/>
                  </a:lnTo>
                  <a:lnTo>
                    <a:pt x="1377805" y="271474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3" name="TextBox 21">
              <a:extLst>
                <a:ext uri="{FF2B5EF4-FFF2-40B4-BE49-F238E27FC236}">
                  <a16:creationId xmlns="" xmlns:a16="http://schemas.microsoft.com/office/drawing/2014/main" id="{3D79D70E-B53B-7D97-E238-A24A763A5999}"/>
                </a:ext>
              </a:extLst>
            </p:cNvPr>
            <p:cNvSpPr txBox="1"/>
            <p:nvPr/>
          </p:nvSpPr>
          <p:spPr>
            <a:xfrm>
              <a:off x="0" y="19050"/>
              <a:ext cx="1263505" cy="5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34" name="Group 22">
            <a:extLst>
              <a:ext uri="{FF2B5EF4-FFF2-40B4-BE49-F238E27FC236}">
                <a16:creationId xmlns="" xmlns:a16="http://schemas.microsoft.com/office/drawing/2014/main" id="{10C1AFEA-9C3D-82A3-BE6C-055B65D4EE86}"/>
              </a:ext>
            </a:extLst>
          </p:cNvPr>
          <p:cNvGrpSpPr/>
          <p:nvPr/>
        </p:nvGrpSpPr>
        <p:grpSpPr>
          <a:xfrm>
            <a:off x="14059343" y="4133148"/>
            <a:ext cx="5932258" cy="7239938"/>
            <a:chOff x="0" y="0"/>
            <a:chExt cx="812800" cy="812800"/>
          </a:xfrm>
        </p:grpSpPr>
        <p:sp>
          <p:nvSpPr>
            <p:cNvPr id="35" name="Freeform 23">
              <a:extLst>
                <a:ext uri="{FF2B5EF4-FFF2-40B4-BE49-F238E27FC236}">
                  <a16:creationId xmlns="" xmlns:a16="http://schemas.microsoft.com/office/drawing/2014/main" id="{C877284E-A717-3BA4-D126-56DE93BD6CA0}"/>
                </a:ext>
              </a:extLst>
            </p:cNvPr>
            <p:cNvSpPr/>
            <p:nvPr/>
          </p:nvSpPr>
          <p:spPr>
            <a:xfrm>
              <a:off x="30693" y="30693"/>
              <a:ext cx="751414" cy="751414"/>
            </a:xfrm>
            <a:custGeom>
              <a:avLst/>
              <a:gdLst/>
              <a:ahLst/>
              <a:cxnLst/>
              <a:rect l="l" t="t" r="r" b="b"/>
              <a:pathLst>
                <a:path w="751414" h="751414">
                  <a:moveTo>
                    <a:pt x="428103" y="21703"/>
                  </a:moveTo>
                  <a:lnTo>
                    <a:pt x="729711" y="323311"/>
                  </a:lnTo>
                  <a:cubicBezTo>
                    <a:pt x="743607" y="337207"/>
                    <a:pt x="751414" y="356055"/>
                    <a:pt x="751414" y="375707"/>
                  </a:cubicBezTo>
                  <a:cubicBezTo>
                    <a:pt x="751414" y="395359"/>
                    <a:pt x="743607" y="414207"/>
                    <a:pt x="729711" y="428103"/>
                  </a:cubicBezTo>
                  <a:lnTo>
                    <a:pt x="428103" y="729711"/>
                  </a:lnTo>
                  <a:cubicBezTo>
                    <a:pt x="414207" y="743607"/>
                    <a:pt x="395359" y="751414"/>
                    <a:pt x="375707" y="751414"/>
                  </a:cubicBezTo>
                  <a:cubicBezTo>
                    <a:pt x="356055" y="751414"/>
                    <a:pt x="337207" y="743607"/>
                    <a:pt x="323311" y="729711"/>
                  </a:cubicBezTo>
                  <a:lnTo>
                    <a:pt x="21703" y="428103"/>
                  </a:lnTo>
                  <a:cubicBezTo>
                    <a:pt x="7807" y="414207"/>
                    <a:pt x="0" y="395359"/>
                    <a:pt x="0" y="375707"/>
                  </a:cubicBezTo>
                  <a:cubicBezTo>
                    <a:pt x="0" y="356055"/>
                    <a:pt x="7807" y="337207"/>
                    <a:pt x="21703" y="323311"/>
                  </a:cubicBezTo>
                  <a:lnTo>
                    <a:pt x="323311" y="21703"/>
                  </a:lnTo>
                  <a:cubicBezTo>
                    <a:pt x="337207" y="7807"/>
                    <a:pt x="356055" y="0"/>
                    <a:pt x="375707" y="0"/>
                  </a:cubicBezTo>
                  <a:cubicBezTo>
                    <a:pt x="395359" y="0"/>
                    <a:pt x="414207" y="7807"/>
                    <a:pt x="428103" y="2170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6" name="TextBox 24">
              <a:extLst>
                <a:ext uri="{FF2B5EF4-FFF2-40B4-BE49-F238E27FC236}">
                  <a16:creationId xmlns="" xmlns:a16="http://schemas.microsoft.com/office/drawing/2014/main" id="{E3CE5221-833D-29D8-2FA1-6FDB9694C3A8}"/>
                </a:ext>
              </a:extLst>
            </p:cNvPr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40" name="Group 28">
            <a:extLst>
              <a:ext uri="{FF2B5EF4-FFF2-40B4-BE49-F238E27FC236}">
                <a16:creationId xmlns="" xmlns:a16="http://schemas.microsoft.com/office/drawing/2014/main" id="{58F79580-82A8-C3B6-5825-9836622C87C2}"/>
              </a:ext>
            </a:extLst>
          </p:cNvPr>
          <p:cNvGrpSpPr/>
          <p:nvPr/>
        </p:nvGrpSpPr>
        <p:grpSpPr>
          <a:xfrm>
            <a:off x="14826174" y="4968563"/>
            <a:ext cx="4836982" cy="6076078"/>
            <a:chOff x="0" y="0"/>
            <a:chExt cx="812800" cy="812800"/>
          </a:xfrm>
        </p:grpSpPr>
        <p:sp>
          <p:nvSpPr>
            <p:cNvPr id="41" name="Freeform 29">
              <a:extLst>
                <a:ext uri="{FF2B5EF4-FFF2-40B4-BE49-F238E27FC236}">
                  <a16:creationId xmlns="" xmlns:a16="http://schemas.microsoft.com/office/drawing/2014/main" id="{9D8208AD-04C6-B0B8-2B20-5693FBB83299}"/>
                </a:ext>
              </a:extLst>
            </p:cNvPr>
            <p:cNvSpPr/>
            <p:nvPr/>
          </p:nvSpPr>
          <p:spPr>
            <a:xfrm>
              <a:off x="26744" y="26744"/>
              <a:ext cx="759313" cy="759313"/>
            </a:xfrm>
            <a:custGeom>
              <a:avLst/>
              <a:gdLst/>
              <a:ahLst/>
              <a:cxnLst/>
              <a:rect l="l" t="t" r="r" b="b"/>
              <a:pathLst>
                <a:path w="759313" h="759313">
                  <a:moveTo>
                    <a:pt x="425310" y="18910"/>
                  </a:moveTo>
                  <a:lnTo>
                    <a:pt x="740402" y="334002"/>
                  </a:lnTo>
                  <a:cubicBezTo>
                    <a:pt x="765616" y="359216"/>
                    <a:pt x="765616" y="400096"/>
                    <a:pt x="740402" y="425310"/>
                  </a:cubicBezTo>
                  <a:lnTo>
                    <a:pt x="425310" y="740402"/>
                  </a:lnTo>
                  <a:cubicBezTo>
                    <a:pt x="400096" y="765616"/>
                    <a:pt x="359216" y="765616"/>
                    <a:pt x="334002" y="740402"/>
                  </a:cubicBezTo>
                  <a:lnTo>
                    <a:pt x="18910" y="425310"/>
                  </a:lnTo>
                  <a:cubicBezTo>
                    <a:pt x="-6304" y="400096"/>
                    <a:pt x="-6304" y="359216"/>
                    <a:pt x="18910" y="334002"/>
                  </a:cubicBezTo>
                  <a:lnTo>
                    <a:pt x="334002" y="18910"/>
                  </a:lnTo>
                  <a:cubicBezTo>
                    <a:pt x="359216" y="-6304"/>
                    <a:pt x="400096" y="-6304"/>
                    <a:pt x="425310" y="18910"/>
                  </a:cubicBezTo>
                  <a:close/>
                </a:path>
              </a:pathLst>
            </a:custGeom>
            <a:blipFill>
              <a:blip r:embed="rId4"/>
              <a:stretch>
                <a:fillRect l="-39086" r="-39086"/>
              </a:stretch>
            </a:blipFill>
            <a:ln w="85725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id="44" name="Group 32">
            <a:extLst>
              <a:ext uri="{FF2B5EF4-FFF2-40B4-BE49-F238E27FC236}">
                <a16:creationId xmlns="" xmlns:a16="http://schemas.microsoft.com/office/drawing/2014/main" id="{13D5D6C2-0CFC-F5CD-9F83-F20165E3EF9E}"/>
              </a:ext>
            </a:extLst>
          </p:cNvPr>
          <p:cNvGrpSpPr/>
          <p:nvPr/>
        </p:nvGrpSpPr>
        <p:grpSpPr>
          <a:xfrm rot="-10800000">
            <a:off x="12588487" y="-722654"/>
            <a:ext cx="7580820" cy="3585259"/>
            <a:chOff x="0" y="0"/>
            <a:chExt cx="1503791" cy="711200"/>
          </a:xfrm>
        </p:grpSpPr>
        <p:sp>
          <p:nvSpPr>
            <p:cNvPr id="45" name="Freeform 33">
              <a:extLst>
                <a:ext uri="{FF2B5EF4-FFF2-40B4-BE49-F238E27FC236}">
                  <a16:creationId xmlns="" xmlns:a16="http://schemas.microsoft.com/office/drawing/2014/main" id="{4D60083D-9AC8-A7AD-9088-86655D689EB7}"/>
                </a:ext>
              </a:extLst>
            </p:cNvPr>
            <p:cNvSpPr/>
            <p:nvPr/>
          </p:nvSpPr>
          <p:spPr>
            <a:xfrm>
              <a:off x="38730" y="25608"/>
              <a:ext cx="1426331" cy="685592"/>
            </a:xfrm>
            <a:custGeom>
              <a:avLst/>
              <a:gdLst/>
              <a:ahLst/>
              <a:cxnLst/>
              <a:rect l="l" t="t" r="r" b="b"/>
              <a:pathLst>
                <a:path w="1426331" h="685592">
                  <a:moveTo>
                    <a:pt x="759907" y="18604"/>
                  </a:moveTo>
                  <a:lnTo>
                    <a:pt x="1418319" y="641380"/>
                  </a:lnTo>
                  <a:cubicBezTo>
                    <a:pt x="1425938" y="648587"/>
                    <a:pt x="1428393" y="659710"/>
                    <a:pt x="1424515" y="669454"/>
                  </a:cubicBezTo>
                  <a:cubicBezTo>
                    <a:pt x="1420637" y="679198"/>
                    <a:pt x="1411209" y="685592"/>
                    <a:pt x="1400722" y="685592"/>
                  </a:cubicBezTo>
                  <a:lnTo>
                    <a:pt x="25609" y="685592"/>
                  </a:lnTo>
                  <a:cubicBezTo>
                    <a:pt x="15122" y="685592"/>
                    <a:pt x="5694" y="679198"/>
                    <a:pt x="1816" y="669454"/>
                  </a:cubicBezTo>
                  <a:cubicBezTo>
                    <a:pt x="-2062" y="659710"/>
                    <a:pt x="393" y="648587"/>
                    <a:pt x="8012" y="641380"/>
                  </a:cubicBezTo>
                  <a:lnTo>
                    <a:pt x="666424" y="18604"/>
                  </a:lnTo>
                  <a:cubicBezTo>
                    <a:pt x="692648" y="-6201"/>
                    <a:pt x="733683" y="-6201"/>
                    <a:pt x="759907" y="18604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46" name="TextBox 34">
              <a:extLst>
                <a:ext uri="{FF2B5EF4-FFF2-40B4-BE49-F238E27FC236}">
                  <a16:creationId xmlns="" xmlns:a16="http://schemas.microsoft.com/office/drawing/2014/main" id="{8E3AE243-1A2E-44EB-140F-B290C0627298}"/>
                </a:ext>
              </a:extLst>
            </p:cNvPr>
            <p:cNvSpPr txBox="1"/>
            <p:nvPr/>
          </p:nvSpPr>
          <p:spPr>
            <a:xfrm>
              <a:off x="234967" y="349250"/>
              <a:ext cx="1033856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rot="3231454">
            <a:off x="9238399" y="1167312"/>
            <a:ext cx="3756136" cy="652629"/>
          </a:xfrm>
          <a:custGeom>
            <a:avLst/>
            <a:gdLst/>
            <a:ahLst/>
            <a:cxnLst/>
            <a:rect l="l" t="t" r="r" b="b"/>
            <a:pathLst>
              <a:path w="3756136" h="652629">
                <a:moveTo>
                  <a:pt x="0" y="0"/>
                </a:moveTo>
                <a:lnTo>
                  <a:pt x="3756135" y="0"/>
                </a:lnTo>
                <a:lnTo>
                  <a:pt x="3756135" y="652629"/>
                </a:lnTo>
                <a:lnTo>
                  <a:pt x="0" y="6526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700000">
            <a:off x="9948473" y="7481219"/>
            <a:ext cx="7343274" cy="1275894"/>
          </a:xfrm>
          <a:custGeom>
            <a:avLst/>
            <a:gdLst/>
            <a:ahLst/>
            <a:cxnLst/>
            <a:rect l="l" t="t" r="r" b="b"/>
            <a:pathLst>
              <a:path w="7343274" h="1275894">
                <a:moveTo>
                  <a:pt x="0" y="0"/>
                </a:moveTo>
                <a:lnTo>
                  <a:pt x="7343274" y="0"/>
                </a:lnTo>
                <a:lnTo>
                  <a:pt x="7343274" y="1275894"/>
                </a:lnTo>
                <a:lnTo>
                  <a:pt x="0" y="1275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011752">
            <a:off x="10013239" y="2038359"/>
            <a:ext cx="7343274" cy="1275894"/>
          </a:xfrm>
          <a:custGeom>
            <a:avLst/>
            <a:gdLst/>
            <a:ahLst/>
            <a:cxnLst/>
            <a:rect l="l" t="t" r="r" b="b"/>
            <a:pathLst>
              <a:path w="7343274" h="1275894">
                <a:moveTo>
                  <a:pt x="0" y="0"/>
                </a:moveTo>
                <a:lnTo>
                  <a:pt x="7343274" y="0"/>
                </a:lnTo>
                <a:lnTo>
                  <a:pt x="7343274" y="1275894"/>
                </a:lnTo>
                <a:lnTo>
                  <a:pt x="0" y="1275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7999928">
            <a:off x="9103857" y="8798125"/>
            <a:ext cx="3664360" cy="636683"/>
          </a:xfrm>
          <a:custGeom>
            <a:avLst/>
            <a:gdLst/>
            <a:ahLst/>
            <a:cxnLst/>
            <a:rect l="l" t="t" r="r" b="b"/>
            <a:pathLst>
              <a:path w="3664360" h="636683">
                <a:moveTo>
                  <a:pt x="0" y="0"/>
                </a:moveTo>
                <a:lnTo>
                  <a:pt x="3664360" y="0"/>
                </a:lnTo>
                <a:lnTo>
                  <a:pt x="3664360" y="636683"/>
                </a:lnTo>
                <a:lnTo>
                  <a:pt x="0" y="6366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7000"/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725174" y="-2954665"/>
            <a:ext cx="16694371" cy="1669437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9209" y="19209"/>
              <a:ext cx="774382" cy="774382"/>
            </a:xfrm>
            <a:custGeom>
              <a:avLst/>
              <a:gdLst/>
              <a:ahLst/>
              <a:cxnLst/>
              <a:rect l="l" t="t" r="r" b="b"/>
              <a:pathLst>
                <a:path w="774382" h="774382">
                  <a:moveTo>
                    <a:pt x="419983" y="13583"/>
                  </a:moveTo>
                  <a:lnTo>
                    <a:pt x="760799" y="354399"/>
                  </a:lnTo>
                  <a:cubicBezTo>
                    <a:pt x="778910" y="372510"/>
                    <a:pt x="778910" y="401872"/>
                    <a:pt x="760799" y="419983"/>
                  </a:cubicBezTo>
                  <a:lnTo>
                    <a:pt x="419983" y="760799"/>
                  </a:lnTo>
                  <a:cubicBezTo>
                    <a:pt x="401872" y="778910"/>
                    <a:pt x="372510" y="778910"/>
                    <a:pt x="354399" y="760799"/>
                  </a:cubicBezTo>
                  <a:lnTo>
                    <a:pt x="13583" y="419983"/>
                  </a:lnTo>
                  <a:cubicBezTo>
                    <a:pt x="-4528" y="401872"/>
                    <a:pt x="-4528" y="372510"/>
                    <a:pt x="13583" y="354399"/>
                  </a:cubicBezTo>
                  <a:lnTo>
                    <a:pt x="354399" y="13583"/>
                  </a:lnTo>
                  <a:cubicBezTo>
                    <a:pt x="372510" y="-4528"/>
                    <a:pt x="401872" y="-4528"/>
                    <a:pt x="419983" y="1358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7971770">
            <a:off x="14898479" y="7308982"/>
            <a:ext cx="5231354" cy="2031953"/>
            <a:chOff x="0" y="0"/>
            <a:chExt cx="1377805" cy="53516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7805" cy="535165"/>
            </a:xfrm>
            <a:custGeom>
              <a:avLst/>
              <a:gdLst/>
              <a:ahLst/>
              <a:cxnLst/>
              <a:rect l="l" t="t" r="r" b="b"/>
              <a:pathLst>
                <a:path w="1377805" h="535165">
                  <a:moveTo>
                    <a:pt x="1174605" y="0"/>
                  </a:moveTo>
                  <a:lnTo>
                    <a:pt x="0" y="0"/>
                  </a:lnTo>
                  <a:lnTo>
                    <a:pt x="0" y="535165"/>
                  </a:lnTo>
                  <a:lnTo>
                    <a:pt x="1174605" y="535165"/>
                  </a:lnTo>
                  <a:lnTo>
                    <a:pt x="1377805" y="267582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19050"/>
              <a:ext cx="1263505" cy="516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7944222">
            <a:off x="15130106" y="1486209"/>
            <a:ext cx="5231354" cy="2061509"/>
            <a:chOff x="0" y="0"/>
            <a:chExt cx="1377805" cy="5429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77805" cy="542949"/>
            </a:xfrm>
            <a:custGeom>
              <a:avLst/>
              <a:gdLst/>
              <a:ahLst/>
              <a:cxnLst/>
              <a:rect l="l" t="t" r="r" b="b"/>
              <a:pathLst>
                <a:path w="1377805" h="542949">
                  <a:moveTo>
                    <a:pt x="1174605" y="0"/>
                  </a:moveTo>
                  <a:lnTo>
                    <a:pt x="0" y="0"/>
                  </a:lnTo>
                  <a:lnTo>
                    <a:pt x="0" y="542949"/>
                  </a:lnTo>
                  <a:lnTo>
                    <a:pt x="1174605" y="542949"/>
                  </a:lnTo>
                  <a:lnTo>
                    <a:pt x="1377805" y="271474"/>
                  </a:lnTo>
                  <a:lnTo>
                    <a:pt x="1174605" y="0"/>
                  </a:ln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0" y="19050"/>
              <a:ext cx="1263505" cy="5238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725174" y="1526741"/>
            <a:ext cx="7731559" cy="773155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30693" y="30693"/>
              <a:ext cx="751414" cy="751414"/>
            </a:xfrm>
            <a:custGeom>
              <a:avLst/>
              <a:gdLst/>
              <a:ahLst/>
              <a:cxnLst/>
              <a:rect l="l" t="t" r="r" b="b"/>
              <a:pathLst>
                <a:path w="751414" h="751414">
                  <a:moveTo>
                    <a:pt x="428103" y="21703"/>
                  </a:moveTo>
                  <a:lnTo>
                    <a:pt x="729711" y="323311"/>
                  </a:lnTo>
                  <a:cubicBezTo>
                    <a:pt x="743607" y="337207"/>
                    <a:pt x="751414" y="356055"/>
                    <a:pt x="751414" y="375707"/>
                  </a:cubicBezTo>
                  <a:cubicBezTo>
                    <a:pt x="751414" y="395359"/>
                    <a:pt x="743607" y="414207"/>
                    <a:pt x="729711" y="428103"/>
                  </a:cubicBezTo>
                  <a:lnTo>
                    <a:pt x="428103" y="729711"/>
                  </a:lnTo>
                  <a:cubicBezTo>
                    <a:pt x="414207" y="743607"/>
                    <a:pt x="395359" y="751414"/>
                    <a:pt x="375707" y="751414"/>
                  </a:cubicBezTo>
                  <a:cubicBezTo>
                    <a:pt x="356055" y="751414"/>
                    <a:pt x="337207" y="743607"/>
                    <a:pt x="323311" y="729711"/>
                  </a:cubicBezTo>
                  <a:lnTo>
                    <a:pt x="21703" y="428103"/>
                  </a:lnTo>
                  <a:cubicBezTo>
                    <a:pt x="7807" y="414207"/>
                    <a:pt x="0" y="395359"/>
                    <a:pt x="0" y="375707"/>
                  </a:cubicBezTo>
                  <a:cubicBezTo>
                    <a:pt x="0" y="356055"/>
                    <a:pt x="7807" y="337207"/>
                    <a:pt x="21703" y="323311"/>
                  </a:cubicBezTo>
                  <a:lnTo>
                    <a:pt x="323311" y="21703"/>
                  </a:lnTo>
                  <a:cubicBezTo>
                    <a:pt x="337207" y="7807"/>
                    <a:pt x="356055" y="0"/>
                    <a:pt x="375707" y="0"/>
                  </a:cubicBezTo>
                  <a:cubicBezTo>
                    <a:pt x="395359" y="0"/>
                    <a:pt x="414207" y="7807"/>
                    <a:pt x="428103" y="21703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19"/>
            <p:cNvSpPr txBox="1"/>
            <p:nvPr/>
          </p:nvSpPr>
          <p:spPr>
            <a:xfrm>
              <a:off x="139700" y="158750"/>
              <a:ext cx="533400" cy="514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053619" y="1855186"/>
            <a:ext cx="7074669" cy="7074669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26744" y="26744"/>
              <a:ext cx="759313" cy="759313"/>
            </a:xfrm>
            <a:custGeom>
              <a:avLst/>
              <a:gdLst/>
              <a:ahLst/>
              <a:cxnLst/>
              <a:rect l="l" t="t" r="r" b="b"/>
              <a:pathLst>
                <a:path w="759313" h="759313">
                  <a:moveTo>
                    <a:pt x="425310" y="18910"/>
                  </a:moveTo>
                  <a:lnTo>
                    <a:pt x="740402" y="334002"/>
                  </a:lnTo>
                  <a:cubicBezTo>
                    <a:pt x="765616" y="359216"/>
                    <a:pt x="765616" y="400096"/>
                    <a:pt x="740402" y="425310"/>
                  </a:cubicBezTo>
                  <a:lnTo>
                    <a:pt x="425310" y="740402"/>
                  </a:lnTo>
                  <a:cubicBezTo>
                    <a:pt x="400096" y="765616"/>
                    <a:pt x="359216" y="765616"/>
                    <a:pt x="334002" y="740402"/>
                  </a:cubicBezTo>
                  <a:lnTo>
                    <a:pt x="18910" y="425310"/>
                  </a:lnTo>
                  <a:cubicBezTo>
                    <a:pt x="-6304" y="400096"/>
                    <a:pt x="-6304" y="359216"/>
                    <a:pt x="18910" y="334002"/>
                  </a:cubicBezTo>
                  <a:lnTo>
                    <a:pt x="334002" y="18910"/>
                  </a:lnTo>
                  <a:cubicBezTo>
                    <a:pt x="359216" y="-6304"/>
                    <a:pt x="400096" y="-6304"/>
                    <a:pt x="425310" y="18910"/>
                  </a:cubicBez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  <a:ln w="200025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id="22" name="Freeform 22"/>
          <p:cNvSpPr/>
          <p:nvPr/>
        </p:nvSpPr>
        <p:spPr>
          <a:xfrm>
            <a:off x="1400824" y="7554856"/>
            <a:ext cx="6540889" cy="1136479"/>
          </a:xfrm>
          <a:custGeom>
            <a:avLst/>
            <a:gdLst/>
            <a:ahLst/>
            <a:cxnLst/>
            <a:rect l="l" t="t" r="r" b="b"/>
            <a:pathLst>
              <a:path w="6540889" h="1136479">
                <a:moveTo>
                  <a:pt x="0" y="0"/>
                </a:moveTo>
                <a:lnTo>
                  <a:pt x="6540890" y="0"/>
                </a:lnTo>
                <a:lnTo>
                  <a:pt x="6540890" y="1136479"/>
                </a:lnTo>
                <a:lnTo>
                  <a:pt x="0" y="11364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361716" y="7099633"/>
            <a:ext cx="6619105" cy="1114453"/>
            <a:chOff x="0" y="0"/>
            <a:chExt cx="2413745" cy="406400"/>
          </a:xfrm>
        </p:grpSpPr>
        <p:sp>
          <p:nvSpPr>
            <p:cNvPr id="24" name="Freeform 24"/>
            <p:cNvSpPr/>
            <p:nvPr/>
          </p:nvSpPr>
          <p:spPr>
            <a:xfrm>
              <a:off x="17441" y="0"/>
              <a:ext cx="2378863" cy="406400"/>
            </a:xfrm>
            <a:custGeom>
              <a:avLst/>
              <a:gdLst/>
              <a:ahLst/>
              <a:cxnLst/>
              <a:rect l="l" t="t" r="r" b="b"/>
              <a:pathLst>
                <a:path w="2378863" h="406400">
                  <a:moveTo>
                    <a:pt x="2150997" y="0"/>
                  </a:moveTo>
                  <a:lnTo>
                    <a:pt x="227866" y="0"/>
                  </a:lnTo>
                  <a:cubicBezTo>
                    <a:pt x="200905" y="0"/>
                    <a:pt x="175049" y="10710"/>
                    <a:pt x="155985" y="29774"/>
                  </a:cubicBezTo>
                  <a:lnTo>
                    <a:pt x="12333" y="173426"/>
                  </a:lnTo>
                  <a:cubicBezTo>
                    <a:pt x="4436" y="181323"/>
                    <a:pt x="0" y="192033"/>
                    <a:pt x="0" y="203200"/>
                  </a:cubicBezTo>
                  <a:cubicBezTo>
                    <a:pt x="0" y="214367"/>
                    <a:pt x="4436" y="225077"/>
                    <a:pt x="12333" y="232974"/>
                  </a:cubicBezTo>
                  <a:lnTo>
                    <a:pt x="155985" y="376626"/>
                  </a:lnTo>
                  <a:cubicBezTo>
                    <a:pt x="175049" y="395690"/>
                    <a:pt x="200905" y="406400"/>
                    <a:pt x="227866" y="406400"/>
                  </a:cubicBezTo>
                  <a:lnTo>
                    <a:pt x="2150997" y="406400"/>
                  </a:lnTo>
                  <a:cubicBezTo>
                    <a:pt x="2177958" y="406400"/>
                    <a:pt x="2203814" y="395690"/>
                    <a:pt x="2222878" y="376626"/>
                  </a:cubicBezTo>
                  <a:lnTo>
                    <a:pt x="2366530" y="232974"/>
                  </a:lnTo>
                  <a:cubicBezTo>
                    <a:pt x="2374427" y="225077"/>
                    <a:pt x="2378863" y="214367"/>
                    <a:pt x="2378863" y="203200"/>
                  </a:cubicBezTo>
                  <a:cubicBezTo>
                    <a:pt x="2378863" y="192033"/>
                    <a:pt x="2374427" y="181323"/>
                    <a:pt x="2366530" y="173426"/>
                  </a:cubicBezTo>
                  <a:lnTo>
                    <a:pt x="2222878" y="29774"/>
                  </a:lnTo>
                  <a:cubicBezTo>
                    <a:pt x="2203814" y="10710"/>
                    <a:pt x="2177958" y="0"/>
                    <a:pt x="215099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5" name="TextBox 25"/>
            <p:cNvSpPr txBox="1"/>
            <p:nvPr/>
          </p:nvSpPr>
          <p:spPr>
            <a:xfrm>
              <a:off x="152400" y="19050"/>
              <a:ext cx="2108945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718907" y="7417448"/>
            <a:ext cx="7411955" cy="4109746"/>
            <a:chOff x="0" y="0"/>
            <a:chExt cx="1282654" cy="711200"/>
          </a:xfrm>
        </p:grpSpPr>
        <p:sp>
          <p:nvSpPr>
            <p:cNvPr id="27" name="Freeform 27"/>
            <p:cNvSpPr/>
            <p:nvPr/>
          </p:nvSpPr>
          <p:spPr>
            <a:xfrm>
              <a:off x="36535" y="29269"/>
              <a:ext cx="1209583" cy="681931"/>
            </a:xfrm>
            <a:custGeom>
              <a:avLst/>
              <a:gdLst/>
              <a:ahLst/>
              <a:cxnLst/>
              <a:rect l="l" t="t" r="r" b="b"/>
              <a:pathLst>
                <a:path w="1209583" h="681931">
                  <a:moveTo>
                    <a:pt x="648860" y="19601"/>
                  </a:moveTo>
                  <a:lnTo>
                    <a:pt x="1202051" y="633061"/>
                  </a:lnTo>
                  <a:cubicBezTo>
                    <a:pt x="1209795" y="641649"/>
                    <a:pt x="1211757" y="653991"/>
                    <a:pt x="1207057" y="664557"/>
                  </a:cubicBezTo>
                  <a:cubicBezTo>
                    <a:pt x="1202358" y="675123"/>
                    <a:pt x="1191878" y="681931"/>
                    <a:pt x="1180314" y="681931"/>
                  </a:cubicBezTo>
                  <a:lnTo>
                    <a:pt x="29270" y="681931"/>
                  </a:lnTo>
                  <a:cubicBezTo>
                    <a:pt x="17706" y="681931"/>
                    <a:pt x="7226" y="675123"/>
                    <a:pt x="2527" y="664557"/>
                  </a:cubicBezTo>
                  <a:cubicBezTo>
                    <a:pt x="-2173" y="653991"/>
                    <a:pt x="-211" y="641649"/>
                    <a:pt x="7533" y="633061"/>
                  </a:cubicBezTo>
                  <a:lnTo>
                    <a:pt x="560724" y="19601"/>
                  </a:lnTo>
                  <a:cubicBezTo>
                    <a:pt x="571976" y="7123"/>
                    <a:pt x="587990" y="0"/>
                    <a:pt x="604792" y="0"/>
                  </a:cubicBezTo>
                  <a:cubicBezTo>
                    <a:pt x="621594" y="0"/>
                    <a:pt x="637608" y="7123"/>
                    <a:pt x="648860" y="19601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28" name="TextBox 28"/>
            <p:cNvSpPr txBox="1"/>
            <p:nvPr/>
          </p:nvSpPr>
          <p:spPr>
            <a:xfrm>
              <a:off x="200415" y="349250"/>
              <a:ext cx="881825" cy="311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-10502684">
            <a:off x="8718577" y="-1146968"/>
            <a:ext cx="7597591" cy="4364217"/>
            <a:chOff x="0" y="0"/>
            <a:chExt cx="1282654" cy="736784"/>
          </a:xfrm>
        </p:grpSpPr>
        <p:sp>
          <p:nvSpPr>
            <p:cNvPr id="30" name="Freeform 30"/>
            <p:cNvSpPr/>
            <p:nvPr/>
          </p:nvSpPr>
          <p:spPr>
            <a:xfrm>
              <a:off x="34966" y="29231"/>
              <a:ext cx="1212723" cy="707553"/>
            </a:xfrm>
            <a:custGeom>
              <a:avLst/>
              <a:gdLst/>
              <a:ahLst/>
              <a:cxnLst/>
              <a:rect l="l" t="t" r="r" b="b"/>
              <a:pathLst>
                <a:path w="1212723" h="707553">
                  <a:moveTo>
                    <a:pt x="648510" y="19191"/>
                  </a:moveTo>
                  <a:lnTo>
                    <a:pt x="1205539" y="659130"/>
                  </a:lnTo>
                  <a:cubicBezTo>
                    <a:pt x="1213061" y="667771"/>
                    <a:pt x="1214841" y="680009"/>
                    <a:pt x="1210094" y="690435"/>
                  </a:cubicBezTo>
                  <a:cubicBezTo>
                    <a:pt x="1205347" y="700861"/>
                    <a:pt x="1194947" y="707553"/>
                    <a:pt x="1183491" y="707553"/>
                  </a:cubicBezTo>
                  <a:lnTo>
                    <a:pt x="29231" y="707553"/>
                  </a:lnTo>
                  <a:cubicBezTo>
                    <a:pt x="17775" y="707553"/>
                    <a:pt x="7375" y="700861"/>
                    <a:pt x="2628" y="690435"/>
                  </a:cubicBezTo>
                  <a:cubicBezTo>
                    <a:pt x="-2119" y="680009"/>
                    <a:pt x="-339" y="667771"/>
                    <a:pt x="7183" y="659130"/>
                  </a:cubicBezTo>
                  <a:lnTo>
                    <a:pt x="564212" y="19191"/>
                  </a:lnTo>
                  <a:cubicBezTo>
                    <a:pt x="574825" y="6999"/>
                    <a:pt x="590197" y="0"/>
                    <a:pt x="606361" y="0"/>
                  </a:cubicBezTo>
                  <a:cubicBezTo>
                    <a:pt x="622525" y="0"/>
                    <a:pt x="637897" y="6999"/>
                    <a:pt x="648510" y="19191"/>
                  </a:cubicBezTo>
                  <a:close/>
                </a:path>
              </a:pathLst>
            </a:custGeom>
            <a:gradFill rotWithShape="1">
              <a:gsLst>
                <a:gs pos="0">
                  <a:srgbClr val="001547">
                    <a:alpha val="100000"/>
                  </a:srgbClr>
                </a:gs>
                <a:gs pos="100000">
                  <a:srgbClr val="027CB8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31" name="TextBox 31"/>
            <p:cNvSpPr txBox="1"/>
            <p:nvPr/>
          </p:nvSpPr>
          <p:spPr>
            <a:xfrm>
              <a:off x="200415" y="361128"/>
              <a:ext cx="881825" cy="3230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83500" y="1516158"/>
            <a:ext cx="8659147" cy="2000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40"/>
              </a:lnSpc>
            </a:pPr>
            <a:r>
              <a:rPr lang="en-US" sz="11600" b="1" dirty="0">
                <a:solidFill>
                  <a:srgbClr val="001E51"/>
                </a:solidFill>
                <a:latin typeface="Eastman Condensed Bold"/>
                <a:ea typeface="Eastman Condensed Bold"/>
                <a:cs typeface="Eastman Condensed Bold"/>
                <a:sym typeface="Eastman Condensed Bold"/>
              </a:rPr>
              <a:t>TERIMAKASIH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61716" y="4631947"/>
            <a:ext cx="7991055" cy="1318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81"/>
              </a:lnSpc>
            </a:pPr>
            <a:r>
              <a:rPr lang="en-US" sz="7701">
                <a:solidFill>
                  <a:srgbClr val="001E51"/>
                </a:solidFill>
                <a:latin typeface="Eastman Condensed"/>
                <a:ea typeface="Eastman Condensed"/>
                <a:cs typeface="Eastman Condensed"/>
                <a:sym typeface="Eastman Condensed"/>
              </a:rPr>
              <a:t>ATAS PERHATIANNYA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83088" y="7354225"/>
            <a:ext cx="596462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74"/>
              </a:lnSpc>
            </a:pPr>
            <a:r>
              <a:rPr lang="id-ID" sz="2981" dirty="0" smtClean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SUKSES ULD PPNP</a:t>
            </a:r>
            <a:endParaRPr lang="en-US" sz="298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665</Words>
  <Application>Microsoft Office PowerPoint</Application>
  <PresentationFormat>Custom</PresentationFormat>
  <Paragraphs>85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Eastman Condensed </vt:lpstr>
      <vt:lpstr>Poppins Semi-Bold</vt:lpstr>
      <vt:lpstr>Arial</vt:lpstr>
      <vt:lpstr>Eastman Condensed</vt:lpstr>
      <vt:lpstr>Poppins Extra-Light</vt:lpstr>
      <vt:lpstr>Calibri</vt:lpstr>
      <vt:lpstr>Eastman Condensed Bold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Biru dan Putih Modern Seminar Proposal Presentation</dc:title>
  <dc:creator>ghost network</dc:creator>
  <cp:lastModifiedBy>HP</cp:lastModifiedBy>
  <cp:revision>9</cp:revision>
  <dcterms:created xsi:type="dcterms:W3CDTF">2006-08-16T00:00:00Z</dcterms:created>
  <dcterms:modified xsi:type="dcterms:W3CDTF">2026-08-21T09:05:56Z</dcterms:modified>
  <dc:identifier>DAHS1jFZAcE</dc:identifier>
</cp:coreProperties>
</file>